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Mukta Light" panose="020B0604020202020204" charset="0"/>
      <p:regular r:id="rId15"/>
    </p:embeddedFont>
    <p:embeddedFont>
      <p:font typeface="Prompt Medium" panose="00000600000000000000" pitchFamily="2" charset="-3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8" d="100"/>
          <a:sy n="78" d="100"/>
        </p:scale>
        <p:origin x="13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2875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168241"/>
            <a:ext cx="7415927" cy="1371600"/>
          </a:xfrm>
          <a:prstGeom prst="rect">
            <a:avLst/>
          </a:prstGeom>
          <a:noFill/>
          <a:ln/>
        </p:spPr>
        <p:txBody>
          <a:bodyPr wrap="squar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Adidas USA Marketing Analysis: 2020 and 2021</a:t>
            </a:r>
            <a:endParaRPr lang="en-US" sz="4300" dirty="0"/>
          </a:p>
        </p:txBody>
      </p:sp>
      <p:sp>
        <p:nvSpPr>
          <p:cNvPr id="4" name="Text 1"/>
          <p:cNvSpPr/>
          <p:nvPr/>
        </p:nvSpPr>
        <p:spPr>
          <a:xfrm>
            <a:off x="6350437" y="2910126"/>
            <a:ext cx="5299591"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Sai Anudeep Janapareddy - W0836698</a:t>
            </a:r>
            <a:endParaRPr lang="en-US" sz="2150" dirty="0"/>
          </a:p>
        </p:txBody>
      </p:sp>
      <p:sp>
        <p:nvSpPr>
          <p:cNvPr id="5" name="Text 2"/>
          <p:cNvSpPr/>
          <p:nvPr/>
        </p:nvSpPr>
        <p:spPr>
          <a:xfrm>
            <a:off x="6350436" y="4036004"/>
            <a:ext cx="7415927" cy="2765346"/>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The presentation provides a comprehensive analysis of Adidas, exploring its brand history and market performance in the USA during 2020-2021. Through a detailed SWOT analysis and comparative study with Puma, the presentation highlights Adidas's strengths in brand recognition and global market presence. The data-driven insights from sales analysis, coupled with strategic recommendations, offer potential growth opportunities in the evolving sportswear industry.</a:t>
            </a:r>
            <a:endParaRPr lang="en-US" sz="1900" dirty="0"/>
          </a:p>
        </p:txBody>
      </p:sp>
      <p:sp>
        <p:nvSpPr>
          <p:cNvPr id="6" name="Text 3"/>
          <p:cNvSpPr/>
          <p:nvPr/>
        </p:nvSpPr>
        <p:spPr>
          <a:xfrm>
            <a:off x="6350437" y="6666309"/>
            <a:ext cx="7415927" cy="395049"/>
          </a:xfrm>
          <a:prstGeom prst="rect">
            <a:avLst/>
          </a:prstGeom>
          <a:noFill/>
          <a:ln/>
        </p:spPr>
        <p:txBody>
          <a:bodyPr wrap="none" lIns="0" tIns="0" rIns="0" bIns="0" rtlCol="0" anchor="t"/>
          <a:lstStyle/>
          <a:p>
            <a:pPr marL="0" indent="0">
              <a:lnSpc>
                <a:spcPts val="3100"/>
              </a:lnSpc>
              <a:buNone/>
            </a:pPr>
            <a:endParaRPr lang="en-US" sz="1900" dirty="0"/>
          </a:p>
        </p:txBody>
      </p:sp>
      <p:pic>
        <p:nvPicPr>
          <p:cNvPr id="10" name="Picture 9">
            <a:extLst>
              <a:ext uri="{FF2B5EF4-FFF2-40B4-BE49-F238E27FC236}">
                <a16:creationId xmlns:a16="http://schemas.microsoft.com/office/drawing/2014/main" id="{8B5CFCB8-6EC4-67AB-E17D-1D37467FF6E3}"/>
              </a:ext>
            </a:extLst>
          </p:cNvPr>
          <p:cNvPicPr>
            <a:picLocks noChangeAspect="1"/>
          </p:cNvPicPr>
          <p:nvPr/>
        </p:nvPicPr>
        <p:blipFill>
          <a:blip r:embed="rId4"/>
          <a:stretch>
            <a:fillRect/>
          </a:stretch>
        </p:blipFill>
        <p:spPr>
          <a:xfrm>
            <a:off x="12811987" y="7769657"/>
            <a:ext cx="1759040" cy="4191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930950"/>
            <a:ext cx="5375672" cy="411480"/>
          </a:xfrm>
          <a:prstGeom prst="rect">
            <a:avLst/>
          </a:prstGeom>
          <a:noFill/>
          <a:ln/>
        </p:spPr>
        <p:txBody>
          <a:bodyPr wrap="none" lIns="0" tIns="0" rIns="0" bIns="0" rtlCol="0" anchor="t"/>
          <a:lstStyle/>
          <a:p>
            <a:pPr marL="0" indent="0">
              <a:lnSpc>
                <a:spcPts val="3200"/>
              </a:lnSpc>
              <a:buNone/>
            </a:pPr>
            <a:r>
              <a:rPr lang="en-US" sz="2550" dirty="0">
                <a:solidFill>
                  <a:srgbClr val="C6BFEE"/>
                </a:solidFill>
                <a:latin typeface="Prompt Medium" pitchFamily="34" charset="0"/>
                <a:ea typeface="Prompt Medium" pitchFamily="34" charset="-122"/>
                <a:cs typeface="Prompt Medium" pitchFamily="34" charset="-120"/>
              </a:rPr>
              <a:t>State vs Total Sales with Retailers</a:t>
            </a:r>
            <a:endParaRPr lang="en-US" sz="2550" dirty="0"/>
          </a:p>
        </p:txBody>
      </p:sp>
      <p:pic>
        <p:nvPicPr>
          <p:cNvPr id="3" name="Image 0" descr="preencoded.png"/>
          <p:cNvPicPr>
            <a:picLocks noChangeAspect="1"/>
          </p:cNvPicPr>
          <p:nvPr/>
        </p:nvPicPr>
        <p:blipFill>
          <a:blip r:embed="rId3"/>
          <a:stretch>
            <a:fillRect/>
          </a:stretch>
        </p:blipFill>
        <p:spPr>
          <a:xfrm>
            <a:off x="864037" y="2931795"/>
            <a:ext cx="6150054" cy="3055025"/>
          </a:xfrm>
          <a:prstGeom prst="rect">
            <a:avLst/>
          </a:prstGeom>
        </p:spPr>
      </p:pic>
      <p:sp>
        <p:nvSpPr>
          <p:cNvPr id="4" name="Text 1"/>
          <p:cNvSpPr/>
          <p:nvPr/>
        </p:nvSpPr>
        <p:spPr>
          <a:xfrm>
            <a:off x="7623929" y="1842254"/>
            <a:ext cx="6150054"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High Sales States: California, Florida, New York, and Texas lead in total sales, with California and Texas having the highest overall sales.</a:t>
            </a:r>
            <a:endParaRPr lang="en-US" sz="1900" dirty="0"/>
          </a:p>
        </p:txBody>
      </p:sp>
      <p:sp>
        <p:nvSpPr>
          <p:cNvPr id="5" name="Text 2"/>
          <p:cNvSpPr/>
          <p:nvPr/>
        </p:nvSpPr>
        <p:spPr>
          <a:xfrm>
            <a:off x="7623929" y="3249573"/>
            <a:ext cx="6150054"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Dominant Retailers: West Gear (brown) is the dominant retailer in 10 states.</a:t>
            </a:r>
            <a:endParaRPr lang="en-US" sz="1900" dirty="0"/>
          </a:p>
        </p:txBody>
      </p:sp>
      <p:sp>
        <p:nvSpPr>
          <p:cNvPr id="6" name="Text 3"/>
          <p:cNvSpPr/>
          <p:nvPr/>
        </p:nvSpPr>
        <p:spPr>
          <a:xfrm>
            <a:off x="7623929" y="4261842"/>
            <a:ext cx="6150054"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Retailer Distribution: Walmart (purple) shows significant sales in Florida, Texas, and New York.</a:t>
            </a:r>
            <a:endParaRPr lang="en-US" sz="1900" dirty="0"/>
          </a:p>
        </p:txBody>
      </p:sp>
      <p:sp>
        <p:nvSpPr>
          <p:cNvPr id="7" name="Text 4"/>
          <p:cNvSpPr/>
          <p:nvPr/>
        </p:nvSpPr>
        <p:spPr>
          <a:xfrm>
            <a:off x="7623929" y="5274112"/>
            <a:ext cx="6150054"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Varied Retailer Presence: New York and Florida have diverse retailers, while other states have fewer options.</a:t>
            </a:r>
            <a:endParaRPr lang="en-US" sz="1900" dirty="0"/>
          </a:p>
        </p:txBody>
      </p:sp>
      <p:sp>
        <p:nvSpPr>
          <p:cNvPr id="8" name="Text 5"/>
          <p:cNvSpPr/>
          <p:nvPr/>
        </p:nvSpPr>
        <p:spPr>
          <a:xfrm>
            <a:off x="7623929" y="6286381"/>
            <a:ext cx="6150054"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Low Sales States: Wisconsin, Nebraska, and North Dakota have relatively low total sales.</a:t>
            </a:r>
            <a:endParaRPr lang="en-US" sz="1900" dirty="0"/>
          </a:p>
        </p:txBody>
      </p:sp>
      <p:pic>
        <p:nvPicPr>
          <p:cNvPr id="9" name="Picture 8">
            <a:extLst>
              <a:ext uri="{FF2B5EF4-FFF2-40B4-BE49-F238E27FC236}">
                <a16:creationId xmlns:a16="http://schemas.microsoft.com/office/drawing/2014/main" id="{191F2B19-CE0B-87B5-88BE-58ABA98A8EDE}"/>
              </a:ext>
            </a:extLst>
          </p:cNvPr>
          <p:cNvPicPr>
            <a:picLocks noChangeAspect="1"/>
          </p:cNvPicPr>
          <p:nvPr/>
        </p:nvPicPr>
        <p:blipFill>
          <a:blip r:embed="rId4"/>
          <a:stretch>
            <a:fillRect/>
          </a:stretch>
        </p:blipFill>
        <p:spPr>
          <a:xfrm>
            <a:off x="12811987" y="7769657"/>
            <a:ext cx="1759040" cy="41912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924401"/>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Recommendations</a:t>
            </a:r>
            <a:endParaRPr lang="en-US" sz="4300" dirty="0"/>
          </a:p>
        </p:txBody>
      </p:sp>
      <p:pic>
        <p:nvPicPr>
          <p:cNvPr id="3" name="Image 0" descr="preencoded.png"/>
          <p:cNvPicPr>
            <a:picLocks noChangeAspect="1"/>
          </p:cNvPicPr>
          <p:nvPr/>
        </p:nvPicPr>
        <p:blipFill>
          <a:blip r:embed="rId3"/>
          <a:stretch>
            <a:fillRect/>
          </a:stretch>
        </p:blipFill>
        <p:spPr>
          <a:xfrm>
            <a:off x="2029301" y="2103953"/>
            <a:ext cx="617220" cy="617220"/>
          </a:xfrm>
          <a:prstGeom prst="rect">
            <a:avLst/>
          </a:prstGeom>
        </p:spPr>
      </p:pic>
      <p:sp>
        <p:nvSpPr>
          <p:cNvPr id="4" name="Text 1"/>
          <p:cNvSpPr/>
          <p:nvPr/>
        </p:nvSpPr>
        <p:spPr>
          <a:xfrm>
            <a:off x="864037" y="2967990"/>
            <a:ext cx="2947868" cy="1371600"/>
          </a:xfrm>
          <a:prstGeom prst="rect">
            <a:avLst/>
          </a:prstGeom>
          <a:noFill/>
          <a:ln/>
        </p:spPr>
        <p:txBody>
          <a:bodyPr wrap="square" lIns="0" tIns="0" rIns="0" bIns="0" rtlCol="0" anchor="t"/>
          <a:lstStyle/>
          <a:p>
            <a:pPr marL="0" indent="0" algn="ctr">
              <a:lnSpc>
                <a:spcPts val="2700"/>
              </a:lnSpc>
              <a:buNone/>
            </a:pPr>
            <a:r>
              <a:rPr lang="en-US" sz="2150" b="1" dirty="0">
                <a:solidFill>
                  <a:srgbClr val="DAD8E9"/>
                </a:solidFill>
                <a:latin typeface="Prompt Medium" pitchFamily="34" charset="0"/>
                <a:ea typeface="Prompt Medium" pitchFamily="34" charset="-122"/>
                <a:cs typeface="Prompt Medium" pitchFamily="34" charset="-120"/>
              </a:rPr>
              <a:t>Focus marketing and sales efforts in Charleston and New York.</a:t>
            </a:r>
            <a:r>
              <a:rPr lang="en-US" sz="2150" dirty="0">
                <a:solidFill>
                  <a:srgbClr val="DAD8E9"/>
                </a:solidFill>
                <a:latin typeface="Prompt Medium" pitchFamily="34" charset="0"/>
                <a:ea typeface="Prompt Medium" pitchFamily="34" charset="-122"/>
                <a:cs typeface="Prompt Medium" pitchFamily="34" charset="-120"/>
              </a:rPr>
              <a:t> </a:t>
            </a:r>
            <a:endParaRPr lang="en-US" sz="2150" dirty="0"/>
          </a:p>
        </p:txBody>
      </p:sp>
      <p:sp>
        <p:nvSpPr>
          <p:cNvPr id="5" name="Text 2"/>
          <p:cNvSpPr/>
          <p:nvPr/>
        </p:nvSpPr>
        <p:spPr>
          <a:xfrm>
            <a:off x="864037" y="4487704"/>
            <a:ext cx="2947868" cy="1975247"/>
          </a:xfrm>
          <a:prstGeom prst="rect">
            <a:avLst/>
          </a:prstGeom>
          <a:noFill/>
          <a:ln/>
        </p:spPr>
        <p:txBody>
          <a:bodyPr wrap="square" lIns="0" tIns="0" rIns="0" bIns="0" rtlCol="0" anchor="t"/>
          <a:lstStyle/>
          <a:p>
            <a:pPr marL="0" indent="0" algn="ctr">
              <a:lnSpc>
                <a:spcPts val="3100"/>
              </a:lnSpc>
              <a:buNone/>
            </a:pPr>
            <a:r>
              <a:rPr lang="en-US" sz="1900" dirty="0">
                <a:solidFill>
                  <a:srgbClr val="DAD8E9"/>
                </a:solidFill>
                <a:latin typeface="Mukta Light" pitchFamily="34" charset="0"/>
                <a:ea typeface="Mukta Light" pitchFamily="34" charset="-122"/>
                <a:cs typeface="Mukta Light" pitchFamily="34" charset="-120"/>
              </a:rPr>
              <a:t>These cities show the highest profits, indicating a strong market presence and significant potential for further growth.</a:t>
            </a:r>
            <a:endParaRPr lang="en-US" sz="1900" dirty="0"/>
          </a:p>
        </p:txBody>
      </p:sp>
      <p:pic>
        <p:nvPicPr>
          <p:cNvPr id="6" name="Image 1" descr="preencoded.png"/>
          <p:cNvPicPr>
            <a:picLocks noChangeAspect="1"/>
          </p:cNvPicPr>
          <p:nvPr/>
        </p:nvPicPr>
        <p:blipFill>
          <a:blip r:embed="rId4"/>
          <a:stretch>
            <a:fillRect/>
          </a:stretch>
        </p:blipFill>
        <p:spPr>
          <a:xfrm>
            <a:off x="5347454" y="2103953"/>
            <a:ext cx="617220" cy="617220"/>
          </a:xfrm>
          <a:prstGeom prst="rect">
            <a:avLst/>
          </a:prstGeom>
        </p:spPr>
      </p:pic>
      <p:sp>
        <p:nvSpPr>
          <p:cNvPr id="7" name="Text 3"/>
          <p:cNvSpPr/>
          <p:nvPr/>
        </p:nvSpPr>
        <p:spPr>
          <a:xfrm>
            <a:off x="4201716" y="2967990"/>
            <a:ext cx="2908697" cy="342900"/>
          </a:xfrm>
          <a:prstGeom prst="rect">
            <a:avLst/>
          </a:prstGeom>
          <a:noFill/>
          <a:ln/>
        </p:spPr>
        <p:txBody>
          <a:bodyPr wrap="none" lIns="0" tIns="0" rIns="0" bIns="0" rtlCol="0" anchor="t"/>
          <a:lstStyle/>
          <a:p>
            <a:pPr marL="0" indent="0" algn="ctr">
              <a:lnSpc>
                <a:spcPts val="2700"/>
              </a:lnSpc>
              <a:buNone/>
            </a:pPr>
            <a:r>
              <a:rPr lang="en-US" sz="2150" b="1" dirty="0">
                <a:solidFill>
                  <a:srgbClr val="DAD8E9"/>
                </a:solidFill>
                <a:latin typeface="Prompt Medium" pitchFamily="34" charset="0"/>
                <a:ea typeface="Prompt Medium" pitchFamily="34" charset="-122"/>
                <a:cs typeface="Prompt Medium" pitchFamily="34" charset="-120"/>
              </a:rPr>
              <a:t>E-Commerce Platform</a:t>
            </a:r>
            <a:endParaRPr lang="en-US" sz="2150" dirty="0"/>
          </a:p>
        </p:txBody>
      </p:sp>
      <p:sp>
        <p:nvSpPr>
          <p:cNvPr id="8" name="Text 4"/>
          <p:cNvSpPr/>
          <p:nvPr/>
        </p:nvSpPr>
        <p:spPr>
          <a:xfrm>
            <a:off x="4182189" y="3459004"/>
            <a:ext cx="2947868" cy="395049"/>
          </a:xfrm>
          <a:prstGeom prst="rect">
            <a:avLst/>
          </a:prstGeom>
          <a:noFill/>
          <a:ln/>
        </p:spPr>
        <p:txBody>
          <a:bodyPr wrap="none" lIns="0" tIns="0" rIns="0" bIns="0" rtlCol="0" anchor="t"/>
          <a:lstStyle/>
          <a:p>
            <a:pPr marL="0" indent="0" algn="ctr">
              <a:lnSpc>
                <a:spcPts val="3100"/>
              </a:lnSpc>
              <a:buNone/>
            </a:pPr>
            <a:endParaRPr lang="en-US" sz="1900" dirty="0"/>
          </a:p>
        </p:txBody>
      </p:sp>
      <p:sp>
        <p:nvSpPr>
          <p:cNvPr id="9" name="Text 5"/>
          <p:cNvSpPr/>
          <p:nvPr/>
        </p:nvSpPr>
        <p:spPr>
          <a:xfrm>
            <a:off x="4182189" y="4002167"/>
            <a:ext cx="2947868" cy="1975247"/>
          </a:xfrm>
          <a:prstGeom prst="rect">
            <a:avLst/>
          </a:prstGeom>
          <a:noFill/>
          <a:ln/>
        </p:spPr>
        <p:txBody>
          <a:bodyPr wrap="square" lIns="0" tIns="0" rIns="0" bIns="0" rtlCol="0" anchor="t"/>
          <a:lstStyle/>
          <a:p>
            <a:pPr marL="0" indent="0" algn="ctr">
              <a:lnSpc>
                <a:spcPts val="3100"/>
              </a:lnSpc>
              <a:buNone/>
            </a:pPr>
            <a:r>
              <a:rPr lang="en-US" sz="1900" dirty="0">
                <a:solidFill>
                  <a:srgbClr val="DAD8E9"/>
                </a:solidFill>
                <a:latin typeface="Mukta Light" pitchFamily="34" charset="0"/>
                <a:ea typeface="Mukta Light" pitchFamily="34" charset="-122"/>
                <a:cs typeface="Mukta Light" pitchFamily="34" charset="-120"/>
              </a:rPr>
              <a:t>Enhance the user experience on their website and mobile app, ensuring seamless navigation, faster load times, and secure transactions.</a:t>
            </a:r>
            <a:endParaRPr lang="en-US" sz="1900" dirty="0"/>
          </a:p>
        </p:txBody>
      </p:sp>
      <p:pic>
        <p:nvPicPr>
          <p:cNvPr id="10" name="Image 2" descr="preencoded.png"/>
          <p:cNvPicPr>
            <a:picLocks noChangeAspect="1"/>
          </p:cNvPicPr>
          <p:nvPr/>
        </p:nvPicPr>
        <p:blipFill>
          <a:blip r:embed="rId5"/>
          <a:stretch>
            <a:fillRect/>
          </a:stretch>
        </p:blipFill>
        <p:spPr>
          <a:xfrm>
            <a:off x="8665607" y="2103953"/>
            <a:ext cx="617220" cy="617220"/>
          </a:xfrm>
          <a:prstGeom prst="rect">
            <a:avLst/>
          </a:prstGeom>
        </p:spPr>
      </p:pic>
      <p:sp>
        <p:nvSpPr>
          <p:cNvPr id="11" name="Text 6"/>
          <p:cNvSpPr/>
          <p:nvPr/>
        </p:nvSpPr>
        <p:spPr>
          <a:xfrm>
            <a:off x="7500342" y="2967990"/>
            <a:ext cx="2947868" cy="1028700"/>
          </a:xfrm>
          <a:prstGeom prst="rect">
            <a:avLst/>
          </a:prstGeom>
          <a:noFill/>
          <a:ln/>
        </p:spPr>
        <p:txBody>
          <a:bodyPr wrap="square" lIns="0" tIns="0" rIns="0" bIns="0" rtlCol="0" anchor="t"/>
          <a:lstStyle/>
          <a:p>
            <a:pPr marL="0" indent="0" algn="ctr">
              <a:lnSpc>
                <a:spcPts val="2700"/>
              </a:lnSpc>
              <a:buNone/>
            </a:pPr>
            <a:r>
              <a:rPr lang="en-US" sz="2150" b="1" dirty="0">
                <a:solidFill>
                  <a:srgbClr val="DAD8E9"/>
                </a:solidFill>
                <a:latin typeface="Prompt Medium" pitchFamily="34" charset="0"/>
                <a:ea typeface="Prompt Medium" pitchFamily="34" charset="-122"/>
                <a:cs typeface="Prompt Medium" pitchFamily="34" charset="-120"/>
              </a:rPr>
              <a:t>Focus on increasing the sales of Women’s Athletic Footwear</a:t>
            </a:r>
            <a:endParaRPr lang="en-US" sz="2150" dirty="0"/>
          </a:p>
        </p:txBody>
      </p:sp>
      <p:sp>
        <p:nvSpPr>
          <p:cNvPr id="12" name="Text 7"/>
          <p:cNvSpPr/>
          <p:nvPr/>
        </p:nvSpPr>
        <p:spPr>
          <a:xfrm>
            <a:off x="7500342" y="4144804"/>
            <a:ext cx="2947868" cy="3160395"/>
          </a:xfrm>
          <a:prstGeom prst="rect">
            <a:avLst/>
          </a:prstGeom>
          <a:noFill/>
          <a:ln/>
        </p:spPr>
        <p:txBody>
          <a:bodyPr wrap="square" lIns="0" tIns="0" rIns="0" bIns="0" rtlCol="0" anchor="t"/>
          <a:lstStyle/>
          <a:p>
            <a:pPr marL="0" indent="0" algn="ctr">
              <a:lnSpc>
                <a:spcPts val="3100"/>
              </a:lnSpc>
              <a:buNone/>
            </a:pPr>
            <a:r>
              <a:rPr lang="en-US" sz="1900" dirty="0">
                <a:solidFill>
                  <a:srgbClr val="DAD8E9"/>
                </a:solidFill>
                <a:latin typeface="Mukta Light" pitchFamily="34" charset="0"/>
                <a:ea typeface="Mukta Light" pitchFamily="34" charset="-122"/>
                <a:cs typeface="Mukta Light" pitchFamily="34" charset="-120"/>
              </a:rPr>
              <a:t>This could be achieved through targeted marketing campaigns, product innovations, or collaborations with influencers and athletes that resonate with female consumers.</a:t>
            </a:r>
            <a:endParaRPr lang="en-US" sz="1900" dirty="0"/>
          </a:p>
        </p:txBody>
      </p:sp>
      <p:pic>
        <p:nvPicPr>
          <p:cNvPr id="13" name="Image 3" descr="preencoded.png"/>
          <p:cNvPicPr>
            <a:picLocks noChangeAspect="1"/>
          </p:cNvPicPr>
          <p:nvPr/>
        </p:nvPicPr>
        <p:blipFill>
          <a:blip r:embed="rId6"/>
          <a:stretch>
            <a:fillRect/>
          </a:stretch>
        </p:blipFill>
        <p:spPr>
          <a:xfrm>
            <a:off x="11983760" y="2103953"/>
            <a:ext cx="617220" cy="617220"/>
          </a:xfrm>
          <a:prstGeom prst="rect">
            <a:avLst/>
          </a:prstGeom>
        </p:spPr>
      </p:pic>
      <p:sp>
        <p:nvSpPr>
          <p:cNvPr id="14" name="Text 8"/>
          <p:cNvSpPr/>
          <p:nvPr/>
        </p:nvSpPr>
        <p:spPr>
          <a:xfrm>
            <a:off x="10818495" y="2967990"/>
            <a:ext cx="2947868" cy="685800"/>
          </a:xfrm>
          <a:prstGeom prst="rect">
            <a:avLst/>
          </a:prstGeom>
          <a:noFill/>
          <a:ln/>
        </p:spPr>
        <p:txBody>
          <a:bodyPr wrap="square" lIns="0" tIns="0" rIns="0" bIns="0" rtlCol="0" anchor="t"/>
          <a:lstStyle/>
          <a:p>
            <a:pPr marL="0" indent="0" algn="ctr">
              <a:lnSpc>
                <a:spcPts val="2700"/>
              </a:lnSpc>
              <a:buNone/>
            </a:pPr>
            <a:r>
              <a:rPr lang="en-US" sz="2150" b="1" dirty="0">
                <a:solidFill>
                  <a:srgbClr val="DAD8E9"/>
                </a:solidFill>
                <a:latin typeface="Prompt Medium" pitchFamily="34" charset="0"/>
                <a:ea typeface="Prompt Medium" pitchFamily="34" charset="-122"/>
                <a:cs typeface="Prompt Medium" pitchFamily="34" charset="-120"/>
              </a:rPr>
              <a:t>Enhance Product Availability</a:t>
            </a:r>
            <a:endParaRPr lang="en-US" sz="2150" dirty="0"/>
          </a:p>
        </p:txBody>
      </p:sp>
      <p:sp>
        <p:nvSpPr>
          <p:cNvPr id="15" name="Text 9"/>
          <p:cNvSpPr/>
          <p:nvPr/>
        </p:nvSpPr>
        <p:spPr>
          <a:xfrm>
            <a:off x="10818495" y="3801904"/>
            <a:ext cx="2947868" cy="395049"/>
          </a:xfrm>
          <a:prstGeom prst="rect">
            <a:avLst/>
          </a:prstGeom>
          <a:noFill/>
          <a:ln/>
        </p:spPr>
        <p:txBody>
          <a:bodyPr wrap="none" lIns="0" tIns="0" rIns="0" bIns="0" rtlCol="0" anchor="t"/>
          <a:lstStyle/>
          <a:p>
            <a:pPr marL="0" indent="0" algn="ctr">
              <a:lnSpc>
                <a:spcPts val="3100"/>
              </a:lnSpc>
              <a:buNone/>
            </a:pPr>
            <a:endParaRPr lang="en-US" sz="1900" dirty="0"/>
          </a:p>
        </p:txBody>
      </p:sp>
      <p:sp>
        <p:nvSpPr>
          <p:cNvPr id="16" name="Text 10"/>
          <p:cNvSpPr/>
          <p:nvPr/>
        </p:nvSpPr>
        <p:spPr>
          <a:xfrm>
            <a:off x="10818495" y="4345067"/>
            <a:ext cx="2947868" cy="1975247"/>
          </a:xfrm>
          <a:prstGeom prst="rect">
            <a:avLst/>
          </a:prstGeom>
          <a:noFill/>
          <a:ln/>
        </p:spPr>
        <p:txBody>
          <a:bodyPr wrap="square" lIns="0" tIns="0" rIns="0" bIns="0" rtlCol="0" anchor="t"/>
          <a:lstStyle/>
          <a:p>
            <a:pPr marL="0" indent="0" algn="ctr">
              <a:lnSpc>
                <a:spcPts val="3100"/>
              </a:lnSpc>
              <a:buNone/>
            </a:pPr>
            <a:r>
              <a:rPr lang="en-US" sz="1900" dirty="0">
                <a:solidFill>
                  <a:srgbClr val="DAD8E9"/>
                </a:solidFill>
                <a:latin typeface="Mukta Light" pitchFamily="34" charset="0"/>
                <a:ea typeface="Mukta Light" pitchFamily="34" charset="-122"/>
                <a:cs typeface="Mukta Light" pitchFamily="34" charset="-120"/>
              </a:rPr>
              <a:t>Ensure a wide range of Adidas products is available in West Gear stores, tapping into their established customer base.</a:t>
            </a:r>
            <a:endParaRPr lang="en-US" sz="1900" dirty="0"/>
          </a:p>
        </p:txBody>
      </p:sp>
      <p:pic>
        <p:nvPicPr>
          <p:cNvPr id="17" name="Picture 16">
            <a:extLst>
              <a:ext uri="{FF2B5EF4-FFF2-40B4-BE49-F238E27FC236}">
                <a16:creationId xmlns:a16="http://schemas.microsoft.com/office/drawing/2014/main" id="{B2E523EB-94A2-4E17-C194-F44A45C783CF}"/>
              </a:ext>
            </a:extLst>
          </p:cNvPr>
          <p:cNvPicPr>
            <a:picLocks noChangeAspect="1"/>
          </p:cNvPicPr>
          <p:nvPr/>
        </p:nvPicPr>
        <p:blipFill>
          <a:blip r:embed="rId7"/>
          <a:stretch>
            <a:fillRect/>
          </a:stretch>
        </p:blipFill>
        <p:spPr>
          <a:xfrm>
            <a:off x="12811987" y="7769657"/>
            <a:ext cx="1759040" cy="4191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4037" y="1039773"/>
            <a:ext cx="6150054" cy="6150054"/>
          </a:xfrm>
          <a:prstGeom prst="rect">
            <a:avLst/>
          </a:prstGeom>
        </p:spPr>
      </p:pic>
      <p:sp>
        <p:nvSpPr>
          <p:cNvPr id="3" name="Text 0"/>
          <p:cNvSpPr/>
          <p:nvPr/>
        </p:nvSpPr>
        <p:spPr>
          <a:xfrm>
            <a:off x="7623929" y="3120390"/>
            <a:ext cx="6150054" cy="1371600"/>
          </a:xfrm>
          <a:prstGeom prst="rect">
            <a:avLst/>
          </a:prstGeom>
          <a:noFill/>
          <a:ln/>
        </p:spPr>
        <p:txBody>
          <a:bodyPr wrap="none" lIns="0" tIns="0" rIns="0" bIns="0" rtlCol="0" anchor="t"/>
          <a:lstStyle/>
          <a:p>
            <a:pPr marL="0" indent="0">
              <a:lnSpc>
                <a:spcPts val="10800"/>
              </a:lnSpc>
              <a:buNone/>
            </a:pPr>
            <a:r>
              <a:rPr lang="en-US" sz="8600" dirty="0">
                <a:solidFill>
                  <a:srgbClr val="C6BFEE"/>
                </a:solidFill>
                <a:latin typeface="Prompt Medium" pitchFamily="34" charset="0"/>
                <a:ea typeface="Prompt Medium" pitchFamily="34" charset="-122"/>
                <a:cs typeface="Prompt Medium" pitchFamily="34" charset="-120"/>
              </a:rPr>
              <a:t>Thank You</a:t>
            </a:r>
            <a:endParaRPr lang="en-US" sz="8600" dirty="0"/>
          </a:p>
        </p:txBody>
      </p:sp>
      <p:sp>
        <p:nvSpPr>
          <p:cNvPr id="4" name="Text 1"/>
          <p:cNvSpPr/>
          <p:nvPr/>
        </p:nvSpPr>
        <p:spPr>
          <a:xfrm>
            <a:off x="7623929" y="4738807"/>
            <a:ext cx="6150054" cy="395049"/>
          </a:xfrm>
          <a:prstGeom prst="rect">
            <a:avLst/>
          </a:prstGeom>
          <a:noFill/>
          <a:ln/>
        </p:spPr>
        <p:txBody>
          <a:bodyPr wrap="none" lIns="0" tIns="0" rIns="0" bIns="0" rtlCol="0" anchor="t"/>
          <a:lstStyle/>
          <a:p>
            <a:pPr marL="0" indent="0">
              <a:lnSpc>
                <a:spcPts val="3100"/>
              </a:lnSpc>
              <a:buNone/>
            </a:pPr>
            <a:endParaRPr lang="en-US" sz="1900" dirty="0"/>
          </a:p>
        </p:txBody>
      </p:sp>
      <p:pic>
        <p:nvPicPr>
          <p:cNvPr id="5" name="Picture 4">
            <a:extLst>
              <a:ext uri="{FF2B5EF4-FFF2-40B4-BE49-F238E27FC236}">
                <a16:creationId xmlns:a16="http://schemas.microsoft.com/office/drawing/2014/main" id="{E1DB1F77-134B-F8C3-C2AC-B9CBBC438A1E}"/>
              </a:ext>
            </a:extLst>
          </p:cNvPr>
          <p:cNvPicPr>
            <a:picLocks noChangeAspect="1"/>
          </p:cNvPicPr>
          <p:nvPr/>
        </p:nvPicPr>
        <p:blipFill>
          <a:blip r:embed="rId4"/>
          <a:stretch>
            <a:fillRect/>
          </a:stretch>
        </p:blipFill>
        <p:spPr>
          <a:xfrm>
            <a:off x="12811987" y="7769657"/>
            <a:ext cx="1759040" cy="4191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719"/>
          </a:xfrm>
          <a:prstGeom prst="rect">
            <a:avLst/>
          </a:prstGeom>
        </p:spPr>
      </p:pic>
      <p:sp>
        <p:nvSpPr>
          <p:cNvPr id="3" name="Text 0"/>
          <p:cNvSpPr/>
          <p:nvPr/>
        </p:nvSpPr>
        <p:spPr>
          <a:xfrm>
            <a:off x="708660" y="556855"/>
            <a:ext cx="5965388" cy="562332"/>
          </a:xfrm>
          <a:prstGeom prst="rect">
            <a:avLst/>
          </a:prstGeom>
          <a:noFill/>
          <a:ln/>
        </p:spPr>
        <p:txBody>
          <a:bodyPr wrap="none" lIns="0" tIns="0" rIns="0" bIns="0" rtlCol="0" anchor="t"/>
          <a:lstStyle/>
          <a:p>
            <a:pPr marL="0" indent="0">
              <a:lnSpc>
                <a:spcPts val="4400"/>
              </a:lnSpc>
              <a:buNone/>
            </a:pPr>
            <a:r>
              <a:rPr lang="en-US" sz="3500" dirty="0">
                <a:solidFill>
                  <a:srgbClr val="C6BFEE"/>
                </a:solidFill>
                <a:latin typeface="Prompt Medium" pitchFamily="34" charset="0"/>
                <a:ea typeface="Prompt Medium" pitchFamily="34" charset="-122"/>
                <a:cs typeface="Prompt Medium" pitchFamily="34" charset="-120"/>
              </a:rPr>
              <a:t>Adidas Company Overview</a:t>
            </a:r>
            <a:endParaRPr lang="en-US" sz="3500" dirty="0"/>
          </a:p>
        </p:txBody>
      </p:sp>
      <p:sp>
        <p:nvSpPr>
          <p:cNvPr id="4" name="Text 1"/>
          <p:cNvSpPr/>
          <p:nvPr/>
        </p:nvSpPr>
        <p:spPr>
          <a:xfrm>
            <a:off x="708660" y="1422916"/>
            <a:ext cx="2249924" cy="281226"/>
          </a:xfrm>
          <a:prstGeom prst="rect">
            <a:avLst/>
          </a:prstGeom>
          <a:noFill/>
          <a:ln/>
        </p:spPr>
        <p:txBody>
          <a:bodyPr wrap="none" lIns="0" tIns="0" rIns="0" bIns="0" rtlCol="0" anchor="t"/>
          <a:lstStyle/>
          <a:p>
            <a:pPr marL="0" indent="0">
              <a:lnSpc>
                <a:spcPts val="2200"/>
              </a:lnSpc>
              <a:buNone/>
            </a:pPr>
            <a:r>
              <a:rPr lang="en-US" sz="1750" dirty="0">
                <a:solidFill>
                  <a:srgbClr val="C6BFEE"/>
                </a:solidFill>
                <a:latin typeface="Prompt Medium" pitchFamily="34" charset="0"/>
                <a:ea typeface="Prompt Medium" pitchFamily="34" charset="-122"/>
                <a:cs typeface="Prompt Medium" pitchFamily="34" charset="-120"/>
              </a:rPr>
              <a:t>Brand Identity</a:t>
            </a:r>
            <a:endParaRPr lang="en-US" sz="1750" dirty="0"/>
          </a:p>
        </p:txBody>
      </p:sp>
      <p:sp>
        <p:nvSpPr>
          <p:cNvPr id="5" name="Text 2"/>
          <p:cNvSpPr/>
          <p:nvPr/>
        </p:nvSpPr>
        <p:spPr>
          <a:xfrm>
            <a:off x="708660" y="2007870"/>
            <a:ext cx="7726680" cy="1295876"/>
          </a:xfrm>
          <a:prstGeom prst="rect">
            <a:avLst/>
          </a:prstGeom>
          <a:noFill/>
          <a:ln/>
        </p:spPr>
        <p:txBody>
          <a:bodyPr wrap="square" lIns="0" tIns="0" rIns="0" bIns="0" rtlCol="0" anchor="t"/>
          <a:lstStyle/>
          <a:p>
            <a:pPr marL="0" indent="0">
              <a:lnSpc>
                <a:spcPts val="2550"/>
              </a:lnSpc>
              <a:buNone/>
            </a:pPr>
            <a:r>
              <a:rPr lang="en-US" sz="1550" dirty="0">
                <a:solidFill>
                  <a:srgbClr val="DAD8E9"/>
                </a:solidFill>
                <a:latin typeface="Mukta Light" pitchFamily="34" charset="0"/>
                <a:ea typeface="Mukta Light" pitchFamily="34" charset="-122"/>
                <a:cs typeface="Mukta Light" pitchFamily="34" charset="-120"/>
              </a:rPr>
              <a:t>Founded in 1949 by Adolf Dassler,  Adidas has established a strong brand identity rooted in its rich heritage and commitment to innovation, making it a leader in athletic performance apparel and footwear. The iconic three-stripe logo symbolizes excellence and is instantly recognizable worldwide. </a:t>
            </a:r>
            <a:endParaRPr lang="en-US" sz="1550" dirty="0"/>
          </a:p>
        </p:txBody>
      </p:sp>
      <p:sp>
        <p:nvSpPr>
          <p:cNvPr id="6" name="Text 3"/>
          <p:cNvSpPr/>
          <p:nvPr/>
        </p:nvSpPr>
        <p:spPr>
          <a:xfrm>
            <a:off x="708660" y="3607475"/>
            <a:ext cx="2249924" cy="281226"/>
          </a:xfrm>
          <a:prstGeom prst="rect">
            <a:avLst/>
          </a:prstGeom>
          <a:noFill/>
          <a:ln/>
        </p:spPr>
        <p:txBody>
          <a:bodyPr wrap="none" lIns="0" tIns="0" rIns="0" bIns="0" rtlCol="0" anchor="t"/>
          <a:lstStyle/>
          <a:p>
            <a:pPr marL="0" indent="0">
              <a:lnSpc>
                <a:spcPts val="2200"/>
              </a:lnSpc>
              <a:buNone/>
            </a:pPr>
            <a:r>
              <a:rPr lang="en-US" sz="1750" dirty="0">
                <a:solidFill>
                  <a:srgbClr val="C6BFEE"/>
                </a:solidFill>
                <a:latin typeface="Prompt Medium" pitchFamily="34" charset="0"/>
                <a:ea typeface="Prompt Medium" pitchFamily="34" charset="-122"/>
                <a:cs typeface="Prompt Medium" pitchFamily="34" charset="-120"/>
              </a:rPr>
              <a:t>Market Presence</a:t>
            </a:r>
            <a:endParaRPr lang="en-US" sz="1750" dirty="0"/>
          </a:p>
        </p:txBody>
      </p:sp>
      <p:sp>
        <p:nvSpPr>
          <p:cNvPr id="7" name="Text 4"/>
          <p:cNvSpPr/>
          <p:nvPr/>
        </p:nvSpPr>
        <p:spPr>
          <a:xfrm>
            <a:off x="708660" y="4192429"/>
            <a:ext cx="7726680" cy="1295876"/>
          </a:xfrm>
          <a:prstGeom prst="rect">
            <a:avLst/>
          </a:prstGeom>
          <a:noFill/>
          <a:ln/>
        </p:spPr>
        <p:txBody>
          <a:bodyPr wrap="square" lIns="0" tIns="0" rIns="0" bIns="0" rtlCol="0" anchor="t"/>
          <a:lstStyle/>
          <a:p>
            <a:pPr marL="0" indent="0">
              <a:lnSpc>
                <a:spcPts val="2550"/>
              </a:lnSpc>
              <a:buNone/>
            </a:pPr>
            <a:r>
              <a:rPr lang="en-US" sz="1550" dirty="0">
                <a:solidFill>
                  <a:srgbClr val="DAD8E9"/>
                </a:solidFill>
                <a:latin typeface="Mukta Light" pitchFamily="34" charset="0"/>
                <a:ea typeface="Mukta Light" pitchFamily="34" charset="-122"/>
                <a:cs typeface="Mukta Light" pitchFamily="34" charset="-120"/>
              </a:rPr>
              <a:t>Adidas has established a significant market presence in the USA, achieving a notable market share that has increased from 15.1% in 2020 to 18.1% in 2021. The brand is recognized as a major player in the sportswear industry, contributing approximately €3.1 billion in revenue in the first half of 2022 alone.</a:t>
            </a:r>
            <a:endParaRPr lang="en-US" sz="1550" dirty="0"/>
          </a:p>
        </p:txBody>
      </p:sp>
      <p:sp>
        <p:nvSpPr>
          <p:cNvPr id="8" name="Text 5"/>
          <p:cNvSpPr/>
          <p:nvPr/>
        </p:nvSpPr>
        <p:spPr>
          <a:xfrm>
            <a:off x="708660" y="5792033"/>
            <a:ext cx="2249924" cy="281226"/>
          </a:xfrm>
          <a:prstGeom prst="rect">
            <a:avLst/>
          </a:prstGeom>
          <a:noFill/>
          <a:ln/>
        </p:spPr>
        <p:txBody>
          <a:bodyPr wrap="none" lIns="0" tIns="0" rIns="0" bIns="0" rtlCol="0" anchor="t"/>
          <a:lstStyle/>
          <a:p>
            <a:pPr marL="0" indent="0">
              <a:lnSpc>
                <a:spcPts val="2200"/>
              </a:lnSpc>
              <a:buNone/>
            </a:pPr>
            <a:r>
              <a:rPr lang="en-US" sz="1750" dirty="0">
                <a:solidFill>
                  <a:srgbClr val="C6BFEE"/>
                </a:solidFill>
                <a:latin typeface="Prompt Medium" pitchFamily="34" charset="0"/>
                <a:ea typeface="Prompt Medium" pitchFamily="34" charset="-122"/>
                <a:cs typeface="Prompt Medium" pitchFamily="34" charset="-120"/>
              </a:rPr>
              <a:t>Product Portfolio</a:t>
            </a:r>
            <a:endParaRPr lang="en-US" sz="1750" dirty="0"/>
          </a:p>
        </p:txBody>
      </p:sp>
      <p:sp>
        <p:nvSpPr>
          <p:cNvPr id="9" name="Text 6"/>
          <p:cNvSpPr/>
          <p:nvPr/>
        </p:nvSpPr>
        <p:spPr>
          <a:xfrm>
            <a:off x="708660" y="6376987"/>
            <a:ext cx="7726680" cy="1295876"/>
          </a:xfrm>
          <a:prstGeom prst="rect">
            <a:avLst/>
          </a:prstGeom>
          <a:noFill/>
          <a:ln/>
        </p:spPr>
        <p:txBody>
          <a:bodyPr wrap="square" lIns="0" tIns="0" rIns="0" bIns="0" rtlCol="0" anchor="t"/>
          <a:lstStyle/>
          <a:p>
            <a:pPr marL="0" indent="0">
              <a:lnSpc>
                <a:spcPts val="2550"/>
              </a:lnSpc>
              <a:buNone/>
            </a:pPr>
            <a:r>
              <a:rPr lang="en-US" sz="1550" dirty="0">
                <a:solidFill>
                  <a:srgbClr val="DAD8E9"/>
                </a:solidFill>
                <a:latin typeface="Mukta Light" pitchFamily="34" charset="0"/>
                <a:ea typeface="Mukta Light" pitchFamily="34" charset="-122"/>
                <a:cs typeface="Mukta Light" pitchFamily="34" charset="-120"/>
              </a:rPr>
              <a:t>Adidas boasts a diverse product portfolio in the USA, primarily categorized into footwear, apparel, and accessories, catering to a wide range of sports and lifestyle needs. The brand is particularly renowned for its athletic footwear, with iconic lines such as the Ultraboost, Stan Smith, and Superstar leading sales.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733187"/>
            <a:ext cx="6698456"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SWOT Analysis of Adidas</a:t>
            </a:r>
            <a:endParaRPr lang="en-US" sz="4300" dirty="0"/>
          </a:p>
        </p:txBody>
      </p:sp>
      <p:pic>
        <p:nvPicPr>
          <p:cNvPr id="3" name="Image 0" descr="preencoded.png"/>
          <p:cNvPicPr>
            <a:picLocks noChangeAspect="1"/>
          </p:cNvPicPr>
          <p:nvPr/>
        </p:nvPicPr>
        <p:blipFill>
          <a:blip r:embed="rId3"/>
          <a:stretch>
            <a:fillRect/>
          </a:stretch>
        </p:blipFill>
        <p:spPr>
          <a:xfrm>
            <a:off x="864037" y="1912739"/>
            <a:ext cx="3225522" cy="987504"/>
          </a:xfrm>
          <a:prstGeom prst="rect">
            <a:avLst/>
          </a:prstGeom>
        </p:spPr>
      </p:pic>
      <p:sp>
        <p:nvSpPr>
          <p:cNvPr id="4" name="Text 1"/>
          <p:cNvSpPr/>
          <p:nvPr/>
        </p:nvSpPr>
        <p:spPr>
          <a:xfrm>
            <a:off x="1110853" y="3270528"/>
            <a:ext cx="2731889" cy="411480"/>
          </a:xfrm>
          <a:prstGeom prst="rect">
            <a:avLst/>
          </a:prstGeom>
          <a:noFill/>
          <a:ln/>
        </p:spPr>
        <p:txBody>
          <a:bodyPr wrap="none" lIns="0" tIns="0" rIns="0" bIns="0" rtlCol="0" anchor="t"/>
          <a:lstStyle/>
          <a:p>
            <a:pPr marL="0" indent="0" algn="l">
              <a:lnSpc>
                <a:spcPts val="3200"/>
              </a:lnSpc>
              <a:buNone/>
            </a:pPr>
            <a:endParaRPr lang="en-US" sz="2550" dirty="0"/>
          </a:p>
        </p:txBody>
      </p:sp>
      <p:sp>
        <p:nvSpPr>
          <p:cNvPr id="5" name="Text 2"/>
          <p:cNvSpPr/>
          <p:nvPr/>
        </p:nvSpPr>
        <p:spPr>
          <a:xfrm>
            <a:off x="1110853" y="3830122"/>
            <a:ext cx="2731889"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Strong Brand Equity</a:t>
            </a:r>
            <a:endParaRPr lang="en-US" sz="1900" dirty="0"/>
          </a:p>
        </p:txBody>
      </p:sp>
      <p:sp>
        <p:nvSpPr>
          <p:cNvPr id="6" name="Text 3"/>
          <p:cNvSpPr/>
          <p:nvPr/>
        </p:nvSpPr>
        <p:spPr>
          <a:xfrm>
            <a:off x="1110853" y="4311491"/>
            <a:ext cx="2731889"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Innovative Product Range</a:t>
            </a:r>
            <a:endParaRPr lang="en-US" sz="1900" dirty="0"/>
          </a:p>
        </p:txBody>
      </p:sp>
      <p:sp>
        <p:nvSpPr>
          <p:cNvPr id="7" name="Text 4"/>
          <p:cNvSpPr/>
          <p:nvPr/>
        </p:nvSpPr>
        <p:spPr>
          <a:xfrm>
            <a:off x="1110853" y="5187910"/>
            <a:ext cx="2731889"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Strategic Partnerships</a:t>
            </a:r>
            <a:endParaRPr lang="en-US" sz="1900" dirty="0"/>
          </a:p>
        </p:txBody>
      </p:sp>
      <p:sp>
        <p:nvSpPr>
          <p:cNvPr id="8" name="Text 5"/>
          <p:cNvSpPr/>
          <p:nvPr/>
        </p:nvSpPr>
        <p:spPr>
          <a:xfrm>
            <a:off x="1110853" y="5780484"/>
            <a:ext cx="2731889"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Commitment to Sustainability</a:t>
            </a:r>
            <a:endParaRPr lang="en-US" sz="1900" dirty="0"/>
          </a:p>
        </p:txBody>
      </p:sp>
      <p:pic>
        <p:nvPicPr>
          <p:cNvPr id="9" name="Image 1" descr="preencoded.png"/>
          <p:cNvPicPr>
            <a:picLocks noChangeAspect="1"/>
          </p:cNvPicPr>
          <p:nvPr/>
        </p:nvPicPr>
        <p:blipFill>
          <a:blip r:embed="rId4"/>
          <a:stretch>
            <a:fillRect/>
          </a:stretch>
        </p:blipFill>
        <p:spPr>
          <a:xfrm>
            <a:off x="4089559" y="1912739"/>
            <a:ext cx="3225641" cy="987504"/>
          </a:xfrm>
          <a:prstGeom prst="rect">
            <a:avLst/>
          </a:prstGeom>
        </p:spPr>
      </p:pic>
      <p:sp>
        <p:nvSpPr>
          <p:cNvPr id="10" name="Text 6"/>
          <p:cNvSpPr/>
          <p:nvPr/>
        </p:nvSpPr>
        <p:spPr>
          <a:xfrm>
            <a:off x="4336375" y="3270528"/>
            <a:ext cx="2732008" cy="411480"/>
          </a:xfrm>
          <a:prstGeom prst="rect">
            <a:avLst/>
          </a:prstGeom>
          <a:noFill/>
          <a:ln/>
        </p:spPr>
        <p:txBody>
          <a:bodyPr wrap="none" lIns="0" tIns="0" rIns="0" bIns="0" rtlCol="0" anchor="t"/>
          <a:lstStyle/>
          <a:p>
            <a:pPr marL="0" indent="0" algn="l">
              <a:lnSpc>
                <a:spcPts val="3200"/>
              </a:lnSpc>
              <a:buNone/>
            </a:pPr>
            <a:endParaRPr lang="en-US" sz="2550" dirty="0"/>
          </a:p>
        </p:txBody>
      </p:sp>
      <p:sp>
        <p:nvSpPr>
          <p:cNvPr id="11" name="Text 7"/>
          <p:cNvSpPr/>
          <p:nvPr/>
        </p:nvSpPr>
        <p:spPr>
          <a:xfrm>
            <a:off x="4336375" y="3830122"/>
            <a:ext cx="273200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Dependence on Outsourcing</a:t>
            </a:r>
            <a:endParaRPr lang="en-US" sz="1900" dirty="0"/>
          </a:p>
        </p:txBody>
      </p:sp>
      <p:sp>
        <p:nvSpPr>
          <p:cNvPr id="12" name="Text 8"/>
          <p:cNvSpPr/>
          <p:nvPr/>
        </p:nvSpPr>
        <p:spPr>
          <a:xfrm>
            <a:off x="4336375" y="4706541"/>
            <a:ext cx="273200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Premium Pricing Strategy</a:t>
            </a:r>
            <a:endParaRPr lang="en-US" sz="1900" dirty="0"/>
          </a:p>
        </p:txBody>
      </p:sp>
      <p:sp>
        <p:nvSpPr>
          <p:cNvPr id="13" name="Text 9"/>
          <p:cNvSpPr/>
          <p:nvPr/>
        </p:nvSpPr>
        <p:spPr>
          <a:xfrm>
            <a:off x="4336375" y="5582960"/>
            <a:ext cx="273200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Narrow Product Line</a:t>
            </a:r>
            <a:endParaRPr lang="en-US" sz="1900" dirty="0"/>
          </a:p>
        </p:txBody>
      </p:sp>
      <p:sp>
        <p:nvSpPr>
          <p:cNvPr id="14" name="Text 10"/>
          <p:cNvSpPr/>
          <p:nvPr/>
        </p:nvSpPr>
        <p:spPr>
          <a:xfrm>
            <a:off x="4336375" y="6064329"/>
            <a:ext cx="2732008" cy="1185148"/>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Limited Market Penetration in Emerging Markets</a:t>
            </a:r>
            <a:endParaRPr lang="en-US" sz="1900" dirty="0"/>
          </a:p>
        </p:txBody>
      </p:sp>
      <p:pic>
        <p:nvPicPr>
          <p:cNvPr id="15" name="Image 2" descr="preencoded.png"/>
          <p:cNvPicPr>
            <a:picLocks noChangeAspect="1"/>
          </p:cNvPicPr>
          <p:nvPr/>
        </p:nvPicPr>
        <p:blipFill>
          <a:blip r:embed="rId5"/>
          <a:stretch>
            <a:fillRect/>
          </a:stretch>
        </p:blipFill>
        <p:spPr>
          <a:xfrm>
            <a:off x="7315200" y="1912739"/>
            <a:ext cx="3225522" cy="987504"/>
          </a:xfrm>
          <a:prstGeom prst="rect">
            <a:avLst/>
          </a:prstGeom>
        </p:spPr>
      </p:pic>
      <p:sp>
        <p:nvSpPr>
          <p:cNvPr id="16" name="Text 11"/>
          <p:cNvSpPr/>
          <p:nvPr/>
        </p:nvSpPr>
        <p:spPr>
          <a:xfrm>
            <a:off x="7562017" y="3270528"/>
            <a:ext cx="2731889" cy="411480"/>
          </a:xfrm>
          <a:prstGeom prst="rect">
            <a:avLst/>
          </a:prstGeom>
          <a:noFill/>
          <a:ln/>
        </p:spPr>
        <p:txBody>
          <a:bodyPr wrap="none" lIns="0" tIns="0" rIns="0" bIns="0" rtlCol="0" anchor="t"/>
          <a:lstStyle/>
          <a:p>
            <a:pPr marL="0" indent="0" algn="l">
              <a:lnSpc>
                <a:spcPts val="3200"/>
              </a:lnSpc>
              <a:buNone/>
            </a:pPr>
            <a:endParaRPr lang="en-US" sz="2550" dirty="0"/>
          </a:p>
        </p:txBody>
      </p:sp>
      <p:sp>
        <p:nvSpPr>
          <p:cNvPr id="17" name="Text 12"/>
          <p:cNvSpPr/>
          <p:nvPr/>
        </p:nvSpPr>
        <p:spPr>
          <a:xfrm>
            <a:off x="7562017" y="3830122"/>
            <a:ext cx="2731889"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E-commerce Growth</a:t>
            </a:r>
            <a:endParaRPr lang="en-US" sz="1900" dirty="0"/>
          </a:p>
        </p:txBody>
      </p:sp>
      <p:sp>
        <p:nvSpPr>
          <p:cNvPr id="18" name="Text 13"/>
          <p:cNvSpPr/>
          <p:nvPr/>
        </p:nvSpPr>
        <p:spPr>
          <a:xfrm>
            <a:off x="7562017" y="4311491"/>
            <a:ext cx="2731889"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Rising Health Consciousness</a:t>
            </a:r>
            <a:endParaRPr lang="en-US" sz="1900" dirty="0"/>
          </a:p>
        </p:txBody>
      </p:sp>
      <p:sp>
        <p:nvSpPr>
          <p:cNvPr id="19" name="Text 14"/>
          <p:cNvSpPr/>
          <p:nvPr/>
        </p:nvSpPr>
        <p:spPr>
          <a:xfrm>
            <a:off x="7562017" y="5187910"/>
            <a:ext cx="2731889"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Expansion into Emerging Markets</a:t>
            </a:r>
            <a:endParaRPr lang="en-US" sz="1900" dirty="0"/>
          </a:p>
        </p:txBody>
      </p:sp>
      <p:sp>
        <p:nvSpPr>
          <p:cNvPr id="20" name="Text 15"/>
          <p:cNvSpPr/>
          <p:nvPr/>
        </p:nvSpPr>
        <p:spPr>
          <a:xfrm>
            <a:off x="7562017" y="6064329"/>
            <a:ext cx="2731889" cy="1185148"/>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Investment in Technology and Innovation</a:t>
            </a:r>
            <a:endParaRPr lang="en-US" sz="1900" dirty="0"/>
          </a:p>
        </p:txBody>
      </p:sp>
      <p:pic>
        <p:nvPicPr>
          <p:cNvPr id="21" name="Image 3" descr="preencoded.png"/>
          <p:cNvPicPr>
            <a:picLocks noChangeAspect="1"/>
          </p:cNvPicPr>
          <p:nvPr/>
        </p:nvPicPr>
        <p:blipFill>
          <a:blip r:embed="rId6"/>
          <a:stretch>
            <a:fillRect/>
          </a:stretch>
        </p:blipFill>
        <p:spPr>
          <a:xfrm>
            <a:off x="10540722" y="1912739"/>
            <a:ext cx="3225641" cy="987504"/>
          </a:xfrm>
          <a:prstGeom prst="rect">
            <a:avLst/>
          </a:prstGeom>
        </p:spPr>
      </p:pic>
      <p:sp>
        <p:nvSpPr>
          <p:cNvPr id="22" name="Text 16"/>
          <p:cNvSpPr/>
          <p:nvPr/>
        </p:nvSpPr>
        <p:spPr>
          <a:xfrm>
            <a:off x="10787539" y="3270528"/>
            <a:ext cx="2732008" cy="411480"/>
          </a:xfrm>
          <a:prstGeom prst="rect">
            <a:avLst/>
          </a:prstGeom>
          <a:noFill/>
          <a:ln/>
        </p:spPr>
        <p:txBody>
          <a:bodyPr wrap="none" lIns="0" tIns="0" rIns="0" bIns="0" rtlCol="0" anchor="t"/>
          <a:lstStyle/>
          <a:p>
            <a:pPr marL="0" indent="0" algn="l">
              <a:lnSpc>
                <a:spcPts val="3200"/>
              </a:lnSpc>
              <a:buNone/>
            </a:pPr>
            <a:endParaRPr lang="en-US" sz="2550" dirty="0"/>
          </a:p>
        </p:txBody>
      </p:sp>
      <p:sp>
        <p:nvSpPr>
          <p:cNvPr id="23" name="Text 17"/>
          <p:cNvSpPr/>
          <p:nvPr/>
        </p:nvSpPr>
        <p:spPr>
          <a:xfrm>
            <a:off x="10787539" y="3830122"/>
            <a:ext cx="273200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Intense Competition</a:t>
            </a:r>
            <a:endParaRPr lang="en-US" sz="1900" dirty="0"/>
          </a:p>
        </p:txBody>
      </p:sp>
      <p:sp>
        <p:nvSpPr>
          <p:cNvPr id="24" name="Text 18"/>
          <p:cNvSpPr/>
          <p:nvPr/>
        </p:nvSpPr>
        <p:spPr>
          <a:xfrm>
            <a:off x="10787539" y="4311491"/>
            <a:ext cx="273200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Economic Downturns</a:t>
            </a:r>
            <a:endParaRPr lang="en-US" sz="1900" dirty="0"/>
          </a:p>
        </p:txBody>
      </p:sp>
      <p:sp>
        <p:nvSpPr>
          <p:cNvPr id="25" name="Text 19"/>
          <p:cNvSpPr/>
          <p:nvPr/>
        </p:nvSpPr>
        <p:spPr>
          <a:xfrm>
            <a:off x="10787539" y="4792861"/>
            <a:ext cx="273200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Supply Chain Disruptions</a:t>
            </a:r>
            <a:endParaRPr lang="en-US" sz="1900" dirty="0"/>
          </a:p>
        </p:txBody>
      </p:sp>
      <p:sp>
        <p:nvSpPr>
          <p:cNvPr id="26" name="Text 20"/>
          <p:cNvSpPr/>
          <p:nvPr/>
        </p:nvSpPr>
        <p:spPr>
          <a:xfrm>
            <a:off x="10787539" y="5669280"/>
            <a:ext cx="2732008"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DAD8E9"/>
                </a:solidFill>
                <a:latin typeface="Mukta Light" pitchFamily="34" charset="0"/>
                <a:ea typeface="Mukta Light" pitchFamily="34" charset="-122"/>
                <a:cs typeface="Mukta Light" pitchFamily="34" charset="-120"/>
              </a:rPr>
              <a:t>Counterfeit Products</a:t>
            </a:r>
            <a:endParaRPr lang="en-US" sz="1900" dirty="0"/>
          </a:p>
        </p:txBody>
      </p:sp>
      <p:pic>
        <p:nvPicPr>
          <p:cNvPr id="27" name="Picture 26">
            <a:extLst>
              <a:ext uri="{FF2B5EF4-FFF2-40B4-BE49-F238E27FC236}">
                <a16:creationId xmlns:a16="http://schemas.microsoft.com/office/drawing/2014/main" id="{FE2983C4-45E0-0C25-116D-37FCFFA2EB1C}"/>
              </a:ext>
            </a:extLst>
          </p:cNvPr>
          <p:cNvPicPr>
            <a:picLocks noChangeAspect="1"/>
          </p:cNvPicPr>
          <p:nvPr/>
        </p:nvPicPr>
        <p:blipFill>
          <a:blip r:embed="rId7"/>
          <a:stretch>
            <a:fillRect/>
          </a:stretch>
        </p:blipFill>
        <p:spPr>
          <a:xfrm>
            <a:off x="12811987" y="7769657"/>
            <a:ext cx="1759040" cy="41912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FCC82A4-FF6C-B26D-4C28-EACA0BC0E1F2}"/>
              </a:ext>
            </a:extLst>
          </p:cNvPr>
          <p:cNvPicPr>
            <a:picLocks noChangeAspect="1"/>
          </p:cNvPicPr>
          <p:nvPr/>
        </p:nvPicPr>
        <p:blipFill>
          <a:blip r:embed="rId3"/>
          <a:stretch>
            <a:fillRect/>
          </a:stretch>
        </p:blipFill>
        <p:spPr>
          <a:xfrm>
            <a:off x="12811987" y="7679323"/>
            <a:ext cx="1759040" cy="509455"/>
          </a:xfrm>
          <a:prstGeom prst="rect">
            <a:avLst/>
          </a:prstGeom>
        </p:spPr>
      </p:pic>
      <p:pic>
        <p:nvPicPr>
          <p:cNvPr id="2" name="Image 0" descr="preencoded.png"/>
          <p:cNvPicPr>
            <a:picLocks noChangeAspect="1"/>
          </p:cNvPicPr>
          <p:nvPr/>
        </p:nvPicPr>
        <p:blipFill>
          <a:blip r:embed="rId4"/>
          <a:stretch>
            <a:fillRect/>
          </a:stretch>
        </p:blipFill>
        <p:spPr>
          <a:xfrm>
            <a:off x="0" y="1"/>
            <a:ext cx="14630400" cy="1970246"/>
          </a:xfrm>
          <a:prstGeom prst="rect">
            <a:avLst/>
          </a:prstGeom>
        </p:spPr>
      </p:pic>
      <p:sp>
        <p:nvSpPr>
          <p:cNvPr id="3" name="Text 0"/>
          <p:cNvSpPr/>
          <p:nvPr/>
        </p:nvSpPr>
        <p:spPr>
          <a:xfrm>
            <a:off x="621149" y="2183861"/>
            <a:ext cx="3943945" cy="493038"/>
          </a:xfrm>
          <a:prstGeom prst="rect">
            <a:avLst/>
          </a:prstGeom>
          <a:noFill/>
          <a:ln/>
        </p:spPr>
        <p:txBody>
          <a:bodyPr wrap="none" lIns="0" tIns="0" rIns="0" bIns="0" rtlCol="0" anchor="t"/>
          <a:lstStyle/>
          <a:p>
            <a:pPr marL="0" indent="0">
              <a:lnSpc>
                <a:spcPts val="3850"/>
              </a:lnSpc>
              <a:buNone/>
            </a:pPr>
            <a:r>
              <a:rPr lang="en-US" sz="3200" dirty="0">
                <a:solidFill>
                  <a:srgbClr val="C6BFEE"/>
                </a:solidFill>
                <a:latin typeface="Prompt Medium" pitchFamily="34" charset="0"/>
                <a:ea typeface="Prompt Medium" pitchFamily="34" charset="-122"/>
                <a:cs typeface="Prompt Medium" pitchFamily="34" charset="-120"/>
              </a:rPr>
              <a:t>Adidas VS Puma</a:t>
            </a:r>
            <a:endParaRPr lang="en-US" sz="3200" dirty="0"/>
          </a:p>
        </p:txBody>
      </p:sp>
      <p:grpSp>
        <p:nvGrpSpPr>
          <p:cNvPr id="26" name="Group 25">
            <a:extLst>
              <a:ext uri="{FF2B5EF4-FFF2-40B4-BE49-F238E27FC236}">
                <a16:creationId xmlns:a16="http://schemas.microsoft.com/office/drawing/2014/main" id="{334D0FDB-560A-E8B1-DDE5-50BF4CEB9DAF}"/>
              </a:ext>
            </a:extLst>
          </p:cNvPr>
          <p:cNvGrpSpPr/>
          <p:nvPr/>
        </p:nvGrpSpPr>
        <p:grpSpPr>
          <a:xfrm>
            <a:off x="613529" y="2890512"/>
            <a:ext cx="13388102" cy="4939037"/>
            <a:chOff x="613529" y="3473172"/>
            <a:chExt cx="13388102" cy="4280354"/>
          </a:xfrm>
        </p:grpSpPr>
        <p:sp>
          <p:nvSpPr>
            <p:cNvPr id="4" name="Shape 1"/>
            <p:cNvSpPr/>
            <p:nvPr/>
          </p:nvSpPr>
          <p:spPr>
            <a:xfrm>
              <a:off x="613529" y="3474063"/>
              <a:ext cx="13388102" cy="4279463"/>
            </a:xfrm>
            <a:prstGeom prst="roundRect">
              <a:avLst>
                <a:gd name="adj" fmla="val 1742"/>
              </a:avLst>
            </a:prstGeom>
            <a:noFill/>
            <a:ln w="7620">
              <a:solidFill>
                <a:srgbClr val="FFFFFF">
                  <a:alpha val="24000"/>
                </a:srgbClr>
              </a:solidFill>
              <a:prstDash val="solid"/>
            </a:ln>
          </p:spPr>
        </p:sp>
        <p:sp>
          <p:nvSpPr>
            <p:cNvPr id="5" name="Shape 2"/>
            <p:cNvSpPr/>
            <p:nvPr/>
          </p:nvSpPr>
          <p:spPr>
            <a:xfrm>
              <a:off x="628769" y="3473172"/>
              <a:ext cx="13372862" cy="512088"/>
            </a:xfrm>
            <a:prstGeom prst="rect">
              <a:avLst/>
            </a:prstGeom>
            <a:solidFill>
              <a:srgbClr val="FFFFFF">
                <a:alpha val="4000"/>
              </a:srgbClr>
            </a:solidFill>
            <a:ln/>
          </p:spPr>
        </p:sp>
        <p:sp>
          <p:nvSpPr>
            <p:cNvPr id="6" name="Text 3"/>
            <p:cNvSpPr/>
            <p:nvPr/>
          </p:nvSpPr>
          <p:spPr>
            <a:xfrm>
              <a:off x="806291" y="3587234"/>
              <a:ext cx="2741176" cy="283964"/>
            </a:xfrm>
            <a:prstGeom prst="rect">
              <a:avLst/>
            </a:prstGeom>
            <a:noFill/>
            <a:ln/>
          </p:spPr>
          <p:txBody>
            <a:bodyPr wrap="none" lIns="0" tIns="0" rIns="0" bIns="0" rtlCol="0" anchor="t"/>
            <a:lstStyle/>
            <a:p>
              <a:pPr marL="0" indent="0">
                <a:lnSpc>
                  <a:spcPts val="2200"/>
                </a:lnSpc>
                <a:buNone/>
              </a:pPr>
              <a:endParaRPr lang="en-US" dirty="0"/>
            </a:p>
          </p:txBody>
        </p:sp>
        <p:sp>
          <p:nvSpPr>
            <p:cNvPr id="7" name="Text 4"/>
            <p:cNvSpPr/>
            <p:nvPr/>
          </p:nvSpPr>
          <p:spPr>
            <a:xfrm>
              <a:off x="3909893" y="3587234"/>
              <a:ext cx="4774049" cy="283964"/>
            </a:xfrm>
            <a:prstGeom prst="rect">
              <a:avLst/>
            </a:prstGeom>
            <a:noFill/>
            <a:ln/>
          </p:spPr>
          <p:txBody>
            <a:bodyPr wrap="none" lIns="0" tIns="0" rIns="0" bIns="0" rtlCol="0" anchor="t"/>
            <a:lstStyle/>
            <a:p>
              <a:pPr marL="0" indent="0" algn="ctr">
                <a:lnSpc>
                  <a:spcPts val="2200"/>
                </a:lnSpc>
                <a:buNone/>
              </a:pPr>
              <a:r>
                <a:rPr lang="en-US" b="1" dirty="0">
                  <a:solidFill>
                    <a:srgbClr val="DAD8E9"/>
                  </a:solidFill>
                  <a:latin typeface="Mukta Light" pitchFamily="34" charset="0"/>
                  <a:ea typeface="Mukta Light" pitchFamily="34" charset="-122"/>
                  <a:cs typeface="Mukta Light" pitchFamily="34" charset="-120"/>
                </a:rPr>
                <a:t>Adidas</a:t>
              </a:r>
              <a:endParaRPr lang="en-US" dirty="0"/>
            </a:p>
          </p:txBody>
        </p:sp>
        <p:sp>
          <p:nvSpPr>
            <p:cNvPr id="8" name="Text 5"/>
            <p:cNvSpPr/>
            <p:nvPr/>
          </p:nvSpPr>
          <p:spPr>
            <a:xfrm>
              <a:off x="9046369" y="3587234"/>
              <a:ext cx="4777859" cy="283964"/>
            </a:xfrm>
            <a:prstGeom prst="rect">
              <a:avLst/>
            </a:prstGeom>
            <a:noFill/>
            <a:ln/>
          </p:spPr>
          <p:txBody>
            <a:bodyPr wrap="none" lIns="0" tIns="0" rIns="0" bIns="0" rtlCol="0" anchor="t"/>
            <a:lstStyle/>
            <a:p>
              <a:pPr marL="0" indent="0" algn="ctr">
                <a:lnSpc>
                  <a:spcPts val="2200"/>
                </a:lnSpc>
                <a:buNone/>
              </a:pPr>
              <a:r>
                <a:rPr lang="en-US" b="1" dirty="0">
                  <a:solidFill>
                    <a:srgbClr val="DAD8E9"/>
                  </a:solidFill>
                  <a:latin typeface="Mukta Light" pitchFamily="34" charset="0"/>
                  <a:ea typeface="Mukta Light" pitchFamily="34" charset="-122"/>
                  <a:cs typeface="Mukta Light" pitchFamily="34" charset="-120"/>
                </a:rPr>
                <a:t>Puma</a:t>
              </a:r>
              <a:endParaRPr lang="en-US" dirty="0"/>
            </a:p>
          </p:txBody>
        </p:sp>
        <p:sp>
          <p:nvSpPr>
            <p:cNvPr id="9" name="Shape 6"/>
            <p:cNvSpPr/>
            <p:nvPr/>
          </p:nvSpPr>
          <p:spPr>
            <a:xfrm>
              <a:off x="628769" y="3985260"/>
              <a:ext cx="13372862" cy="1080016"/>
            </a:xfrm>
            <a:prstGeom prst="rect">
              <a:avLst/>
            </a:prstGeom>
            <a:solidFill>
              <a:srgbClr val="000000">
                <a:alpha val="4000"/>
              </a:srgbClr>
            </a:solidFill>
            <a:ln/>
          </p:spPr>
        </p:sp>
        <p:sp>
          <p:nvSpPr>
            <p:cNvPr id="10" name="Text 7"/>
            <p:cNvSpPr/>
            <p:nvPr/>
          </p:nvSpPr>
          <p:spPr>
            <a:xfrm>
              <a:off x="806291" y="4186026"/>
              <a:ext cx="2741176" cy="567928"/>
            </a:xfrm>
            <a:prstGeom prst="rect">
              <a:avLst/>
            </a:prstGeom>
            <a:noFill/>
            <a:ln/>
          </p:spPr>
          <p:txBody>
            <a:bodyPr wrap="none" lIns="0" tIns="0" rIns="0" bIns="0" rtlCol="0" anchor="ctr"/>
            <a:lstStyle/>
            <a:p>
              <a:pPr marL="0" indent="0" algn="ctr">
                <a:lnSpc>
                  <a:spcPts val="2200"/>
                </a:lnSpc>
                <a:buNone/>
              </a:pPr>
              <a:r>
                <a:rPr lang="en-US" b="1" dirty="0">
                  <a:solidFill>
                    <a:srgbClr val="DAD8E9"/>
                  </a:solidFill>
                  <a:latin typeface="Mukta Light" pitchFamily="34" charset="0"/>
                  <a:ea typeface="Mukta Light" pitchFamily="34" charset="-122"/>
                  <a:cs typeface="Mukta Light" pitchFamily="34" charset="-120"/>
                </a:rPr>
                <a:t>Brand Origin</a:t>
              </a:r>
              <a:endParaRPr lang="en-US" dirty="0"/>
            </a:p>
          </p:txBody>
        </p:sp>
        <p:sp>
          <p:nvSpPr>
            <p:cNvPr id="11" name="Text 8"/>
            <p:cNvSpPr/>
            <p:nvPr/>
          </p:nvSpPr>
          <p:spPr>
            <a:xfrm>
              <a:off x="3909893" y="4099322"/>
              <a:ext cx="4774049" cy="851892"/>
            </a:xfrm>
            <a:prstGeom prst="rect">
              <a:avLst/>
            </a:prstGeom>
            <a:noFill/>
            <a:ln/>
          </p:spPr>
          <p:txBody>
            <a:bodyPr wrap="square" lIns="0" tIns="0" rIns="0" bIns="0" rtlCol="0" anchor="t"/>
            <a:lstStyle/>
            <a:p>
              <a:pPr marL="0" indent="0">
                <a:lnSpc>
                  <a:spcPts val="2200"/>
                </a:lnSpc>
                <a:buNone/>
              </a:pPr>
              <a:r>
                <a:rPr lang="en-US" dirty="0">
                  <a:solidFill>
                    <a:srgbClr val="DAD8E9"/>
                  </a:solidFill>
                  <a:latin typeface="Mukta Light" pitchFamily="34" charset="0"/>
                  <a:ea typeface="Mukta Light" pitchFamily="34" charset="-122"/>
                  <a:cs typeface="Mukta Light" pitchFamily="34" charset="-120"/>
                </a:rPr>
                <a:t>Founded in 1949 by Adolf Dassler in Germany. The brand is known for its iconic three-stripe logo and focus on high-performance sportswear</a:t>
              </a:r>
              <a:endParaRPr lang="en-US" dirty="0"/>
            </a:p>
          </p:txBody>
        </p:sp>
        <p:sp>
          <p:nvSpPr>
            <p:cNvPr id="12" name="Text 9"/>
            <p:cNvSpPr/>
            <p:nvPr/>
          </p:nvSpPr>
          <p:spPr>
            <a:xfrm>
              <a:off x="9046369" y="4099322"/>
              <a:ext cx="4777859" cy="567928"/>
            </a:xfrm>
            <a:prstGeom prst="rect">
              <a:avLst/>
            </a:prstGeom>
            <a:noFill/>
            <a:ln/>
          </p:spPr>
          <p:txBody>
            <a:bodyPr wrap="square" lIns="0" tIns="0" rIns="0" bIns="0" rtlCol="0" anchor="t"/>
            <a:lstStyle/>
            <a:p>
              <a:pPr marL="0" indent="0">
                <a:lnSpc>
                  <a:spcPts val="2200"/>
                </a:lnSpc>
                <a:buNone/>
              </a:pPr>
              <a:r>
                <a:rPr lang="en-US" dirty="0">
                  <a:solidFill>
                    <a:srgbClr val="DAD8E9"/>
                  </a:solidFill>
                  <a:latin typeface="Mukta Light" pitchFamily="34" charset="0"/>
                  <a:ea typeface="Mukta Light" pitchFamily="34" charset="-122"/>
                  <a:cs typeface="Mukta Light" pitchFamily="34" charset="-120"/>
                </a:rPr>
                <a:t>Founded in 1948 by Rudolf Dassler, Puma emerged from the same family split. The Puma name, symbolizes speed and agility.</a:t>
              </a:r>
              <a:endParaRPr lang="en-US" dirty="0"/>
            </a:p>
          </p:txBody>
        </p:sp>
        <p:sp>
          <p:nvSpPr>
            <p:cNvPr id="13" name="Shape 10"/>
            <p:cNvSpPr/>
            <p:nvPr/>
          </p:nvSpPr>
          <p:spPr>
            <a:xfrm>
              <a:off x="628769" y="5065276"/>
              <a:ext cx="13372862" cy="796052"/>
            </a:xfrm>
            <a:prstGeom prst="rect">
              <a:avLst/>
            </a:prstGeom>
            <a:solidFill>
              <a:srgbClr val="FFFFFF">
                <a:alpha val="4000"/>
              </a:srgbClr>
            </a:solidFill>
            <a:ln/>
          </p:spPr>
        </p:sp>
        <p:sp>
          <p:nvSpPr>
            <p:cNvPr id="14" name="Text 11"/>
            <p:cNvSpPr/>
            <p:nvPr/>
          </p:nvSpPr>
          <p:spPr>
            <a:xfrm>
              <a:off x="806291" y="5350733"/>
              <a:ext cx="2741176" cy="283964"/>
            </a:xfrm>
            <a:prstGeom prst="rect">
              <a:avLst/>
            </a:prstGeom>
            <a:noFill/>
            <a:ln/>
          </p:spPr>
          <p:txBody>
            <a:bodyPr wrap="none" lIns="0" tIns="0" rIns="0" bIns="0" rtlCol="0" anchor="t"/>
            <a:lstStyle/>
            <a:p>
              <a:pPr marL="0" indent="0" algn="ctr">
                <a:lnSpc>
                  <a:spcPts val="2200"/>
                </a:lnSpc>
                <a:buNone/>
              </a:pPr>
              <a:r>
                <a:rPr lang="en-US" b="1" dirty="0">
                  <a:solidFill>
                    <a:srgbClr val="DAD8E9"/>
                  </a:solidFill>
                  <a:latin typeface="Mukta Light" pitchFamily="34" charset="0"/>
                  <a:ea typeface="Mukta Light" pitchFamily="34" charset="-122"/>
                  <a:cs typeface="Mukta Light" pitchFamily="34" charset="-120"/>
                </a:rPr>
                <a:t>Market Value</a:t>
              </a:r>
              <a:endParaRPr lang="en-US" dirty="0"/>
            </a:p>
          </p:txBody>
        </p:sp>
        <p:sp>
          <p:nvSpPr>
            <p:cNvPr id="15" name="Text 12"/>
            <p:cNvSpPr/>
            <p:nvPr/>
          </p:nvSpPr>
          <p:spPr>
            <a:xfrm>
              <a:off x="3909893" y="5179338"/>
              <a:ext cx="4774049" cy="567928"/>
            </a:xfrm>
            <a:prstGeom prst="rect">
              <a:avLst/>
            </a:prstGeom>
            <a:noFill/>
            <a:ln/>
          </p:spPr>
          <p:txBody>
            <a:bodyPr wrap="square" lIns="0" tIns="0" rIns="0" bIns="0" rtlCol="0" anchor="t"/>
            <a:lstStyle/>
            <a:p>
              <a:pPr marL="0" indent="0">
                <a:lnSpc>
                  <a:spcPts val="2200"/>
                </a:lnSpc>
                <a:buNone/>
              </a:pPr>
              <a:r>
                <a:rPr lang="en-US" dirty="0">
                  <a:solidFill>
                    <a:srgbClr val="DAD8E9"/>
                  </a:solidFill>
                  <a:latin typeface="Mukta Light" pitchFamily="34" charset="0"/>
                  <a:ea typeface="Mukta Light" pitchFamily="34" charset="-122"/>
                  <a:cs typeface="Mukta Light" pitchFamily="34" charset="-120"/>
                </a:rPr>
                <a:t>As of 2021, Adidas had a brand value of over $14.3 billion, with net global sales amounting to $21.2 billion</a:t>
              </a:r>
              <a:endParaRPr lang="en-US" dirty="0"/>
            </a:p>
          </p:txBody>
        </p:sp>
        <p:sp>
          <p:nvSpPr>
            <p:cNvPr id="16" name="Text 13"/>
            <p:cNvSpPr/>
            <p:nvPr/>
          </p:nvSpPr>
          <p:spPr>
            <a:xfrm>
              <a:off x="9046369" y="5179338"/>
              <a:ext cx="4777859" cy="283964"/>
            </a:xfrm>
            <a:prstGeom prst="rect">
              <a:avLst/>
            </a:prstGeom>
            <a:noFill/>
            <a:ln/>
          </p:spPr>
          <p:txBody>
            <a:bodyPr wrap="none" lIns="0" tIns="0" rIns="0" bIns="0" rtlCol="0" anchor="t"/>
            <a:lstStyle/>
            <a:p>
              <a:pPr marL="0" indent="0">
                <a:lnSpc>
                  <a:spcPts val="2200"/>
                </a:lnSpc>
                <a:buNone/>
              </a:pPr>
              <a:r>
                <a:rPr lang="en-US" dirty="0">
                  <a:solidFill>
                    <a:srgbClr val="DAD8E9"/>
                  </a:solidFill>
                  <a:latin typeface="Mukta Light" pitchFamily="34" charset="0"/>
                  <a:ea typeface="Mukta Light" pitchFamily="34" charset="-122"/>
                  <a:cs typeface="Mukta Light" pitchFamily="34" charset="-120"/>
                </a:rPr>
                <a:t>As of 2021, Puma had brand value of $6.3 billion.</a:t>
              </a:r>
              <a:endParaRPr lang="en-US" dirty="0"/>
            </a:p>
          </p:txBody>
        </p:sp>
        <p:sp>
          <p:nvSpPr>
            <p:cNvPr id="17" name="Shape 14"/>
            <p:cNvSpPr/>
            <p:nvPr/>
          </p:nvSpPr>
          <p:spPr>
            <a:xfrm>
              <a:off x="628769" y="5861328"/>
              <a:ext cx="13372862" cy="796052"/>
            </a:xfrm>
            <a:prstGeom prst="rect">
              <a:avLst/>
            </a:prstGeom>
            <a:solidFill>
              <a:srgbClr val="000000">
                <a:alpha val="4000"/>
              </a:srgbClr>
            </a:solidFill>
            <a:ln/>
          </p:spPr>
        </p:sp>
        <p:sp>
          <p:nvSpPr>
            <p:cNvPr id="18" name="Text 15"/>
            <p:cNvSpPr/>
            <p:nvPr/>
          </p:nvSpPr>
          <p:spPr>
            <a:xfrm>
              <a:off x="806291" y="6117371"/>
              <a:ext cx="2741176" cy="283964"/>
            </a:xfrm>
            <a:prstGeom prst="rect">
              <a:avLst/>
            </a:prstGeom>
            <a:noFill/>
            <a:ln/>
          </p:spPr>
          <p:txBody>
            <a:bodyPr wrap="none" lIns="0" tIns="0" rIns="0" bIns="0" rtlCol="0" anchor="t"/>
            <a:lstStyle/>
            <a:p>
              <a:pPr marL="0" indent="0" algn="ctr">
                <a:lnSpc>
                  <a:spcPts val="2200"/>
                </a:lnSpc>
                <a:buNone/>
              </a:pPr>
              <a:r>
                <a:rPr lang="en-US" b="1" dirty="0">
                  <a:solidFill>
                    <a:srgbClr val="DAD8E9"/>
                  </a:solidFill>
                  <a:latin typeface="Mukta Light" pitchFamily="34" charset="0"/>
                  <a:ea typeface="Mukta Light" pitchFamily="34" charset="-122"/>
                  <a:cs typeface="Mukta Light" pitchFamily="34" charset="-120"/>
                </a:rPr>
                <a:t>Number of Outlets</a:t>
              </a:r>
              <a:endParaRPr lang="en-US" dirty="0"/>
            </a:p>
          </p:txBody>
        </p:sp>
        <p:sp>
          <p:nvSpPr>
            <p:cNvPr id="19" name="Text 16"/>
            <p:cNvSpPr/>
            <p:nvPr/>
          </p:nvSpPr>
          <p:spPr>
            <a:xfrm>
              <a:off x="3909893" y="5975390"/>
              <a:ext cx="4774049" cy="567928"/>
            </a:xfrm>
            <a:prstGeom prst="rect">
              <a:avLst/>
            </a:prstGeom>
            <a:noFill/>
            <a:ln/>
          </p:spPr>
          <p:txBody>
            <a:bodyPr wrap="square" lIns="0" tIns="0" rIns="0" bIns="0" rtlCol="0" anchor="t"/>
            <a:lstStyle/>
            <a:p>
              <a:pPr marL="0" indent="0">
                <a:lnSpc>
                  <a:spcPts val="2200"/>
                </a:lnSpc>
                <a:buNone/>
              </a:pPr>
              <a:r>
                <a:rPr lang="en-US" dirty="0">
                  <a:solidFill>
                    <a:srgbClr val="DAD8E9"/>
                  </a:solidFill>
                  <a:latin typeface="Mukta Light" pitchFamily="34" charset="0"/>
                  <a:ea typeface="Mukta Light" pitchFamily="34" charset="-122"/>
                  <a:cs typeface="Mukta Light" pitchFamily="34" charset="-120"/>
                </a:rPr>
                <a:t>There are </a:t>
              </a:r>
              <a:r>
                <a:rPr lang="en-US" b="1" dirty="0">
                  <a:solidFill>
                    <a:srgbClr val="DAD8E9"/>
                  </a:solidFill>
                  <a:latin typeface="Mukta Light" pitchFamily="34" charset="0"/>
                  <a:ea typeface="Mukta Light" pitchFamily="34" charset="-122"/>
                  <a:cs typeface="Mukta Light" pitchFamily="34" charset="-120"/>
                </a:rPr>
                <a:t>198</a:t>
              </a:r>
              <a:r>
                <a:rPr lang="en-US" dirty="0">
                  <a:solidFill>
                    <a:srgbClr val="DAD8E9"/>
                  </a:solidFill>
                  <a:latin typeface="Mukta Light" pitchFamily="34" charset="0"/>
                  <a:ea typeface="Mukta Light" pitchFamily="34" charset="-122"/>
                  <a:cs typeface="Mukta Light" pitchFamily="34" charset="-120"/>
                </a:rPr>
                <a:t> Adidas stores in the United States as of March 06, 2024.</a:t>
              </a:r>
              <a:endParaRPr lang="en-US" dirty="0"/>
            </a:p>
          </p:txBody>
        </p:sp>
        <p:sp>
          <p:nvSpPr>
            <p:cNvPr id="20" name="Text 17"/>
            <p:cNvSpPr/>
            <p:nvPr/>
          </p:nvSpPr>
          <p:spPr>
            <a:xfrm>
              <a:off x="9046369" y="5975390"/>
              <a:ext cx="4777859" cy="567928"/>
            </a:xfrm>
            <a:prstGeom prst="rect">
              <a:avLst/>
            </a:prstGeom>
            <a:noFill/>
            <a:ln/>
          </p:spPr>
          <p:txBody>
            <a:bodyPr wrap="square" lIns="0" tIns="0" rIns="0" bIns="0" rtlCol="0" anchor="t"/>
            <a:lstStyle/>
            <a:p>
              <a:pPr marL="0" indent="0">
                <a:lnSpc>
                  <a:spcPts val="2200"/>
                </a:lnSpc>
                <a:buNone/>
              </a:pPr>
              <a:r>
                <a:rPr lang="en-US" dirty="0">
                  <a:solidFill>
                    <a:srgbClr val="DAD8E9"/>
                  </a:solidFill>
                  <a:latin typeface="Mukta Light" pitchFamily="34" charset="0"/>
                  <a:ea typeface="Mukta Light" pitchFamily="34" charset="-122"/>
                  <a:cs typeface="Mukta Light" pitchFamily="34" charset="-120"/>
                </a:rPr>
                <a:t>There are </a:t>
              </a:r>
              <a:r>
                <a:rPr lang="en-US" b="1" dirty="0">
                  <a:solidFill>
                    <a:srgbClr val="DAD8E9"/>
                  </a:solidFill>
                  <a:latin typeface="Mukta Light" pitchFamily="34" charset="0"/>
                  <a:ea typeface="Mukta Light" pitchFamily="34" charset="-122"/>
                  <a:cs typeface="Mukta Light" pitchFamily="34" charset="-120"/>
                </a:rPr>
                <a:t>120</a:t>
              </a:r>
              <a:r>
                <a:rPr lang="en-US" dirty="0">
                  <a:solidFill>
                    <a:srgbClr val="DAD8E9"/>
                  </a:solidFill>
                  <a:latin typeface="Mukta Light" pitchFamily="34" charset="0"/>
                  <a:ea typeface="Mukta Light" pitchFamily="34" charset="-122"/>
                  <a:cs typeface="Mukta Light" pitchFamily="34" charset="-120"/>
                </a:rPr>
                <a:t> Puma stores in the United States as of November 15, 2024.</a:t>
              </a:r>
              <a:endParaRPr lang="en-US" dirty="0"/>
            </a:p>
          </p:txBody>
        </p:sp>
        <p:sp>
          <p:nvSpPr>
            <p:cNvPr id="21" name="Shape 18"/>
            <p:cNvSpPr/>
            <p:nvPr/>
          </p:nvSpPr>
          <p:spPr>
            <a:xfrm>
              <a:off x="628769" y="6657380"/>
              <a:ext cx="13372862" cy="1080016"/>
            </a:xfrm>
            <a:prstGeom prst="rect">
              <a:avLst/>
            </a:prstGeom>
            <a:solidFill>
              <a:srgbClr val="FFFFFF">
                <a:alpha val="4000"/>
              </a:srgbClr>
            </a:solidFill>
            <a:ln/>
          </p:spPr>
        </p:sp>
        <p:sp>
          <p:nvSpPr>
            <p:cNvPr id="22" name="Text 19"/>
            <p:cNvSpPr/>
            <p:nvPr/>
          </p:nvSpPr>
          <p:spPr>
            <a:xfrm>
              <a:off x="1077685" y="6771442"/>
              <a:ext cx="2469781" cy="567928"/>
            </a:xfrm>
            <a:prstGeom prst="rect">
              <a:avLst/>
            </a:prstGeom>
            <a:noFill/>
            <a:ln/>
          </p:spPr>
          <p:txBody>
            <a:bodyPr wrap="none" lIns="0" tIns="0" rIns="0" bIns="0" rtlCol="0" anchor="t"/>
            <a:lstStyle/>
            <a:p>
              <a:pPr marL="0" indent="0" algn="ctr">
                <a:lnSpc>
                  <a:spcPts val="2200"/>
                </a:lnSpc>
                <a:buNone/>
              </a:pPr>
              <a:r>
                <a:rPr lang="en-US" b="1" dirty="0">
                  <a:solidFill>
                    <a:srgbClr val="DAD8E9"/>
                  </a:solidFill>
                  <a:latin typeface="Mukta Light" pitchFamily="34" charset="0"/>
                  <a:ea typeface="Mukta Light" pitchFamily="34" charset="-122"/>
                  <a:cs typeface="Mukta Light" pitchFamily="34" charset="-120"/>
                </a:rPr>
                <a:t>Market Share and </a:t>
              </a:r>
            </a:p>
            <a:p>
              <a:pPr marL="0" indent="0" algn="ctr">
                <a:lnSpc>
                  <a:spcPts val="2200"/>
                </a:lnSpc>
                <a:buNone/>
              </a:pPr>
              <a:r>
                <a:rPr lang="en-US" b="1" dirty="0">
                  <a:solidFill>
                    <a:srgbClr val="DAD8E9"/>
                  </a:solidFill>
                  <a:latin typeface="Mukta Light" pitchFamily="34" charset="0"/>
                  <a:ea typeface="Mukta Light" pitchFamily="34" charset="-122"/>
                  <a:cs typeface="Mukta Light" pitchFamily="34" charset="-120"/>
                </a:rPr>
                <a:t>Customer Base</a:t>
              </a:r>
              <a:endParaRPr lang="en-US" dirty="0"/>
            </a:p>
          </p:txBody>
        </p:sp>
        <p:sp>
          <p:nvSpPr>
            <p:cNvPr id="23" name="Text 20"/>
            <p:cNvSpPr/>
            <p:nvPr/>
          </p:nvSpPr>
          <p:spPr>
            <a:xfrm>
              <a:off x="3909893" y="6771442"/>
              <a:ext cx="4774049" cy="851892"/>
            </a:xfrm>
            <a:prstGeom prst="rect">
              <a:avLst/>
            </a:prstGeom>
            <a:noFill/>
            <a:ln/>
          </p:spPr>
          <p:txBody>
            <a:bodyPr wrap="square" lIns="0" tIns="0" rIns="0" bIns="0" rtlCol="0" anchor="t"/>
            <a:lstStyle/>
            <a:p>
              <a:pPr marL="0" indent="0">
                <a:lnSpc>
                  <a:spcPts val="2200"/>
                </a:lnSpc>
                <a:buNone/>
              </a:pPr>
              <a:r>
                <a:rPr lang="en-US" dirty="0">
                  <a:solidFill>
                    <a:srgbClr val="DAD8E9"/>
                  </a:solidFill>
                  <a:latin typeface="Mukta Light" pitchFamily="34" charset="0"/>
                  <a:ea typeface="Mukta Light" pitchFamily="34" charset="-122"/>
                  <a:cs typeface="Mukta Light" pitchFamily="34" charset="-120"/>
                </a:rPr>
                <a:t>Holds a substantial market share as the second-largest sportswear company worldwide, Its customer base includes athletes and fashion-conscious consumers.</a:t>
              </a:r>
              <a:endParaRPr lang="en-US" dirty="0"/>
            </a:p>
          </p:txBody>
        </p:sp>
        <p:sp>
          <p:nvSpPr>
            <p:cNvPr id="24" name="Text 21"/>
            <p:cNvSpPr/>
            <p:nvPr/>
          </p:nvSpPr>
          <p:spPr>
            <a:xfrm>
              <a:off x="9046369" y="6771442"/>
              <a:ext cx="4777859" cy="567928"/>
            </a:xfrm>
            <a:prstGeom prst="rect">
              <a:avLst/>
            </a:prstGeom>
            <a:noFill/>
            <a:ln/>
          </p:spPr>
          <p:txBody>
            <a:bodyPr wrap="square" lIns="0" tIns="0" rIns="0" bIns="0" rtlCol="0" anchor="t"/>
            <a:lstStyle/>
            <a:p>
              <a:pPr marL="0" indent="0">
                <a:lnSpc>
                  <a:spcPts val="2200"/>
                </a:lnSpc>
                <a:buNone/>
              </a:pPr>
              <a:r>
                <a:rPr lang="en-US" dirty="0">
                  <a:solidFill>
                    <a:srgbClr val="DAD8E9"/>
                  </a:solidFill>
                  <a:latin typeface="Mukta Light" pitchFamily="34" charset="0"/>
                  <a:ea typeface="Mukta Light" pitchFamily="34" charset="-122"/>
                  <a:cs typeface="Mukta Light" pitchFamily="34" charset="-120"/>
                </a:rPr>
                <a:t>Puma is recognized as the third-largest sportswear manufacturer globally, It has a significant presence in motorsports and soccer.</a:t>
              </a:r>
              <a:endParaRPr lang="en-US"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9027" y="621268"/>
            <a:ext cx="5441513" cy="626269"/>
          </a:xfrm>
          <a:prstGeom prst="rect">
            <a:avLst/>
          </a:prstGeom>
          <a:noFill/>
          <a:ln/>
        </p:spPr>
        <p:txBody>
          <a:bodyPr wrap="none" lIns="0" tIns="0" rIns="0" bIns="0" rtlCol="0" anchor="t"/>
          <a:lstStyle/>
          <a:p>
            <a:pPr marL="0" indent="0">
              <a:lnSpc>
                <a:spcPts val="4900"/>
              </a:lnSpc>
              <a:buNone/>
            </a:pPr>
            <a:r>
              <a:rPr lang="en-US" sz="3900" dirty="0">
                <a:solidFill>
                  <a:srgbClr val="C6BFEE"/>
                </a:solidFill>
                <a:latin typeface="Prompt Medium" pitchFamily="34" charset="0"/>
                <a:ea typeface="Prompt Medium" pitchFamily="34" charset="-122"/>
                <a:cs typeface="Prompt Medium" pitchFamily="34" charset="-120"/>
              </a:rPr>
              <a:t>Adidas Data Overview</a:t>
            </a:r>
            <a:endParaRPr lang="en-US" sz="3900" dirty="0"/>
          </a:p>
        </p:txBody>
      </p:sp>
      <p:sp>
        <p:nvSpPr>
          <p:cNvPr id="4" name="Shape 1"/>
          <p:cNvSpPr/>
          <p:nvPr/>
        </p:nvSpPr>
        <p:spPr>
          <a:xfrm>
            <a:off x="789027" y="1585674"/>
            <a:ext cx="3670340" cy="2718197"/>
          </a:xfrm>
          <a:prstGeom prst="roundRect">
            <a:avLst>
              <a:gd name="adj" fmla="val 3484"/>
            </a:avLst>
          </a:prstGeom>
          <a:solidFill>
            <a:srgbClr val="542C49"/>
          </a:solidFill>
          <a:ln w="7620">
            <a:solidFill>
              <a:srgbClr val="6D4562"/>
            </a:solidFill>
            <a:prstDash val="solid"/>
          </a:ln>
        </p:spPr>
      </p:sp>
      <p:sp>
        <p:nvSpPr>
          <p:cNvPr id="5" name="Text 2"/>
          <p:cNvSpPr/>
          <p:nvPr/>
        </p:nvSpPr>
        <p:spPr>
          <a:xfrm>
            <a:off x="1022033" y="1818680"/>
            <a:ext cx="2505075" cy="313134"/>
          </a:xfrm>
          <a:prstGeom prst="rect">
            <a:avLst/>
          </a:prstGeom>
          <a:noFill/>
          <a:ln/>
        </p:spPr>
        <p:txBody>
          <a:bodyPr wrap="none" lIns="0" tIns="0" rIns="0" bIns="0" rtlCol="0" anchor="t"/>
          <a:lstStyle/>
          <a:p>
            <a:pPr marL="0" indent="0">
              <a:lnSpc>
                <a:spcPts val="2450"/>
              </a:lnSpc>
              <a:buNone/>
            </a:pPr>
            <a:r>
              <a:rPr lang="en-US" sz="1950" dirty="0">
                <a:solidFill>
                  <a:srgbClr val="DAD8E9"/>
                </a:solidFill>
                <a:latin typeface="Prompt Medium" pitchFamily="34" charset="0"/>
                <a:ea typeface="Prompt Medium" pitchFamily="34" charset="-122"/>
                <a:cs typeface="Prompt Medium" pitchFamily="34" charset="-120"/>
              </a:rPr>
              <a:t>Dataset Description</a:t>
            </a:r>
            <a:endParaRPr lang="en-US" sz="1950" dirty="0"/>
          </a:p>
        </p:txBody>
      </p:sp>
      <p:sp>
        <p:nvSpPr>
          <p:cNvPr id="6" name="Text 3"/>
          <p:cNvSpPr/>
          <p:nvPr/>
        </p:nvSpPr>
        <p:spPr>
          <a:xfrm>
            <a:off x="1022033" y="2267069"/>
            <a:ext cx="3204329" cy="1803797"/>
          </a:xfrm>
          <a:prstGeom prst="rect">
            <a:avLst/>
          </a:prstGeom>
          <a:noFill/>
          <a:ln/>
        </p:spPr>
        <p:txBody>
          <a:bodyPr wrap="square" lIns="0" tIns="0" rIns="0" bIns="0" rtlCol="0" anchor="t"/>
          <a:lstStyle/>
          <a:p>
            <a:pPr marL="0" indent="0">
              <a:lnSpc>
                <a:spcPts val="2800"/>
              </a:lnSpc>
              <a:buNone/>
            </a:pPr>
            <a:r>
              <a:rPr lang="en-US" sz="1750" dirty="0">
                <a:solidFill>
                  <a:srgbClr val="DAD8E9"/>
                </a:solidFill>
                <a:latin typeface="Mukta Light" pitchFamily="34" charset="0"/>
                <a:ea typeface="Mukta Light" pitchFamily="34" charset="-122"/>
                <a:cs typeface="Mukta Light" pitchFamily="34" charset="-120"/>
              </a:rPr>
              <a:t>The dataset encompasses Adidas sales data in the USA for 2020 and 2021, capturing key sales metrics across various retailers and regions.</a:t>
            </a:r>
            <a:endParaRPr lang="en-US" sz="1750" dirty="0"/>
          </a:p>
        </p:txBody>
      </p:sp>
      <p:sp>
        <p:nvSpPr>
          <p:cNvPr id="7" name="Shape 4"/>
          <p:cNvSpPr/>
          <p:nvPr/>
        </p:nvSpPr>
        <p:spPr>
          <a:xfrm>
            <a:off x="4684752" y="1585674"/>
            <a:ext cx="3670340" cy="2718197"/>
          </a:xfrm>
          <a:prstGeom prst="roundRect">
            <a:avLst>
              <a:gd name="adj" fmla="val 3484"/>
            </a:avLst>
          </a:prstGeom>
          <a:solidFill>
            <a:srgbClr val="542C49"/>
          </a:solidFill>
          <a:ln w="7620">
            <a:solidFill>
              <a:srgbClr val="6D4562"/>
            </a:solidFill>
            <a:prstDash val="solid"/>
          </a:ln>
        </p:spPr>
      </p:sp>
      <p:sp>
        <p:nvSpPr>
          <p:cNvPr id="8" name="Text 5"/>
          <p:cNvSpPr/>
          <p:nvPr/>
        </p:nvSpPr>
        <p:spPr>
          <a:xfrm>
            <a:off x="4917758" y="1818680"/>
            <a:ext cx="2505075" cy="313134"/>
          </a:xfrm>
          <a:prstGeom prst="rect">
            <a:avLst/>
          </a:prstGeom>
          <a:noFill/>
          <a:ln/>
        </p:spPr>
        <p:txBody>
          <a:bodyPr wrap="none" lIns="0" tIns="0" rIns="0" bIns="0" rtlCol="0" anchor="t"/>
          <a:lstStyle/>
          <a:p>
            <a:pPr marL="0" indent="0">
              <a:lnSpc>
                <a:spcPts val="2450"/>
              </a:lnSpc>
              <a:buNone/>
            </a:pPr>
            <a:r>
              <a:rPr lang="en-US" sz="1950" dirty="0">
                <a:solidFill>
                  <a:srgbClr val="DAD8E9"/>
                </a:solidFill>
                <a:latin typeface="Prompt Medium" pitchFamily="34" charset="0"/>
                <a:ea typeface="Prompt Medium" pitchFamily="34" charset="-122"/>
                <a:cs typeface="Prompt Medium" pitchFamily="34" charset="-120"/>
              </a:rPr>
              <a:t>Purpose of Analysis</a:t>
            </a:r>
            <a:endParaRPr lang="en-US" sz="1950" dirty="0"/>
          </a:p>
        </p:txBody>
      </p:sp>
      <p:sp>
        <p:nvSpPr>
          <p:cNvPr id="9" name="Text 6"/>
          <p:cNvSpPr/>
          <p:nvPr/>
        </p:nvSpPr>
        <p:spPr>
          <a:xfrm>
            <a:off x="4917758" y="2267069"/>
            <a:ext cx="3204329" cy="1443038"/>
          </a:xfrm>
          <a:prstGeom prst="rect">
            <a:avLst/>
          </a:prstGeom>
          <a:noFill/>
          <a:ln/>
        </p:spPr>
        <p:txBody>
          <a:bodyPr wrap="square" lIns="0" tIns="0" rIns="0" bIns="0" rtlCol="0" anchor="t"/>
          <a:lstStyle/>
          <a:p>
            <a:pPr marL="0" indent="0">
              <a:lnSpc>
                <a:spcPts val="2800"/>
              </a:lnSpc>
              <a:buNone/>
            </a:pPr>
            <a:r>
              <a:rPr lang="en-US" sz="1750" dirty="0">
                <a:solidFill>
                  <a:srgbClr val="DAD8E9"/>
                </a:solidFill>
                <a:latin typeface="Mukta Light" pitchFamily="34" charset="0"/>
                <a:ea typeface="Mukta Light" pitchFamily="34" charset="-122"/>
                <a:cs typeface="Mukta Light" pitchFamily="34" charset="-120"/>
              </a:rPr>
              <a:t>The analysis aims to identify sales trends and understand market dynamics to predict sales of new product launches.</a:t>
            </a:r>
            <a:endParaRPr lang="en-US" sz="1750" dirty="0"/>
          </a:p>
        </p:txBody>
      </p:sp>
      <p:sp>
        <p:nvSpPr>
          <p:cNvPr id="10" name="Shape 7"/>
          <p:cNvSpPr/>
          <p:nvPr/>
        </p:nvSpPr>
        <p:spPr>
          <a:xfrm>
            <a:off x="789027" y="4529257"/>
            <a:ext cx="3670340" cy="3078956"/>
          </a:xfrm>
          <a:prstGeom prst="roundRect">
            <a:avLst>
              <a:gd name="adj" fmla="val 3076"/>
            </a:avLst>
          </a:prstGeom>
          <a:solidFill>
            <a:srgbClr val="542C49"/>
          </a:solidFill>
          <a:ln w="7620">
            <a:solidFill>
              <a:srgbClr val="6D4562"/>
            </a:solidFill>
            <a:prstDash val="solid"/>
          </a:ln>
        </p:spPr>
      </p:sp>
      <p:sp>
        <p:nvSpPr>
          <p:cNvPr id="11" name="Text 8"/>
          <p:cNvSpPr/>
          <p:nvPr/>
        </p:nvSpPr>
        <p:spPr>
          <a:xfrm>
            <a:off x="1022033" y="4762262"/>
            <a:ext cx="2505075" cy="313134"/>
          </a:xfrm>
          <a:prstGeom prst="rect">
            <a:avLst/>
          </a:prstGeom>
          <a:noFill/>
          <a:ln/>
        </p:spPr>
        <p:txBody>
          <a:bodyPr wrap="none" lIns="0" tIns="0" rIns="0" bIns="0" rtlCol="0" anchor="t"/>
          <a:lstStyle/>
          <a:p>
            <a:pPr marL="0" indent="0">
              <a:lnSpc>
                <a:spcPts val="2450"/>
              </a:lnSpc>
              <a:buNone/>
            </a:pPr>
            <a:r>
              <a:rPr lang="en-US" sz="1950" dirty="0">
                <a:solidFill>
                  <a:srgbClr val="DAD8E9"/>
                </a:solidFill>
                <a:latin typeface="Prompt Medium" pitchFamily="34" charset="0"/>
                <a:ea typeface="Prompt Medium" pitchFamily="34" charset="-122"/>
                <a:cs typeface="Prompt Medium" pitchFamily="34" charset="-120"/>
              </a:rPr>
              <a:t>Key Features</a:t>
            </a:r>
            <a:endParaRPr lang="en-US" sz="1950" dirty="0"/>
          </a:p>
        </p:txBody>
      </p:sp>
      <p:sp>
        <p:nvSpPr>
          <p:cNvPr id="12" name="Text 9"/>
          <p:cNvSpPr/>
          <p:nvPr/>
        </p:nvSpPr>
        <p:spPr>
          <a:xfrm>
            <a:off x="1022033" y="5210651"/>
            <a:ext cx="3204329" cy="2164556"/>
          </a:xfrm>
          <a:prstGeom prst="rect">
            <a:avLst/>
          </a:prstGeom>
          <a:noFill/>
          <a:ln/>
        </p:spPr>
        <p:txBody>
          <a:bodyPr wrap="square" lIns="0" tIns="0" rIns="0" bIns="0" rtlCol="0" anchor="t"/>
          <a:lstStyle/>
          <a:p>
            <a:pPr marL="0" indent="0">
              <a:lnSpc>
                <a:spcPts val="2800"/>
              </a:lnSpc>
              <a:buNone/>
            </a:pPr>
            <a:r>
              <a:rPr lang="en-US" sz="1750" dirty="0">
                <a:solidFill>
                  <a:srgbClr val="DAD8E9"/>
                </a:solidFill>
                <a:latin typeface="Mukta Light" pitchFamily="34" charset="0"/>
                <a:ea typeface="Mukta Light" pitchFamily="34" charset="-122"/>
                <a:cs typeface="Mukta Light" pitchFamily="34" charset="-120"/>
              </a:rPr>
              <a:t>It includes critical features such as Retailer, Invoice Date, Region, State, City, Product, Price per Unit, Units Sold, Total Sales, Operating Profit, Operating Margin, and Sales Method.</a:t>
            </a:r>
            <a:endParaRPr lang="en-US" sz="1750" dirty="0"/>
          </a:p>
        </p:txBody>
      </p:sp>
      <p:sp>
        <p:nvSpPr>
          <p:cNvPr id="13" name="Shape 10"/>
          <p:cNvSpPr/>
          <p:nvPr/>
        </p:nvSpPr>
        <p:spPr>
          <a:xfrm>
            <a:off x="4684752" y="4529257"/>
            <a:ext cx="3670340" cy="3078956"/>
          </a:xfrm>
          <a:prstGeom prst="roundRect">
            <a:avLst>
              <a:gd name="adj" fmla="val 3076"/>
            </a:avLst>
          </a:prstGeom>
          <a:solidFill>
            <a:srgbClr val="542C49"/>
          </a:solidFill>
          <a:ln w="7620">
            <a:solidFill>
              <a:srgbClr val="6D4562"/>
            </a:solidFill>
            <a:prstDash val="solid"/>
          </a:ln>
        </p:spPr>
      </p:sp>
      <p:sp>
        <p:nvSpPr>
          <p:cNvPr id="14" name="Text 11"/>
          <p:cNvSpPr/>
          <p:nvPr/>
        </p:nvSpPr>
        <p:spPr>
          <a:xfrm>
            <a:off x="4917758" y="4762262"/>
            <a:ext cx="2505075" cy="313134"/>
          </a:xfrm>
          <a:prstGeom prst="rect">
            <a:avLst/>
          </a:prstGeom>
          <a:noFill/>
          <a:ln/>
        </p:spPr>
        <p:txBody>
          <a:bodyPr wrap="none" lIns="0" tIns="0" rIns="0" bIns="0" rtlCol="0" anchor="t"/>
          <a:lstStyle/>
          <a:p>
            <a:pPr marL="0" indent="0">
              <a:lnSpc>
                <a:spcPts val="2450"/>
              </a:lnSpc>
              <a:buNone/>
            </a:pPr>
            <a:r>
              <a:rPr lang="en-US" sz="1950" dirty="0">
                <a:solidFill>
                  <a:srgbClr val="DAD8E9"/>
                </a:solidFill>
                <a:latin typeface="Prompt Medium" pitchFamily="34" charset="0"/>
                <a:ea typeface="Prompt Medium" pitchFamily="34" charset="-122"/>
                <a:cs typeface="Prompt Medium" pitchFamily="34" charset="-120"/>
              </a:rPr>
              <a:t>Expected Insights</a:t>
            </a:r>
            <a:endParaRPr lang="en-US" sz="1950" dirty="0"/>
          </a:p>
        </p:txBody>
      </p:sp>
      <p:sp>
        <p:nvSpPr>
          <p:cNvPr id="15" name="Text 12"/>
          <p:cNvSpPr/>
          <p:nvPr/>
        </p:nvSpPr>
        <p:spPr>
          <a:xfrm>
            <a:off x="4917758" y="5210651"/>
            <a:ext cx="3204329" cy="1803797"/>
          </a:xfrm>
          <a:prstGeom prst="rect">
            <a:avLst/>
          </a:prstGeom>
          <a:noFill/>
          <a:ln/>
        </p:spPr>
        <p:txBody>
          <a:bodyPr wrap="square" lIns="0" tIns="0" rIns="0" bIns="0" rtlCol="0" anchor="t"/>
          <a:lstStyle/>
          <a:p>
            <a:pPr marL="0" indent="0">
              <a:lnSpc>
                <a:spcPts val="2800"/>
              </a:lnSpc>
              <a:buNone/>
            </a:pPr>
            <a:r>
              <a:rPr lang="en-US" sz="1750" dirty="0">
                <a:solidFill>
                  <a:srgbClr val="DAD8E9"/>
                </a:solidFill>
                <a:latin typeface="Mukta Light" pitchFamily="34" charset="0"/>
                <a:ea typeface="Mukta Light" pitchFamily="34" charset="-122"/>
                <a:cs typeface="Mukta Light" pitchFamily="34" charset="-120"/>
              </a:rPr>
              <a:t>Key insights expected from the analysis include top-performing products, profitability metrics, and regional sales patterns that can guide future marketing strategies.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9742" y="779383"/>
            <a:ext cx="6658332" cy="626864"/>
          </a:xfrm>
          <a:prstGeom prst="rect">
            <a:avLst/>
          </a:prstGeom>
          <a:noFill/>
          <a:ln/>
        </p:spPr>
        <p:txBody>
          <a:bodyPr wrap="none" lIns="0" tIns="0" rIns="0" bIns="0" rtlCol="0" anchor="t"/>
          <a:lstStyle/>
          <a:p>
            <a:pPr marL="0" indent="0">
              <a:lnSpc>
                <a:spcPts val="4900"/>
              </a:lnSpc>
              <a:buNone/>
            </a:pPr>
            <a:r>
              <a:rPr lang="en-US" sz="3900" dirty="0">
                <a:solidFill>
                  <a:srgbClr val="C6BFEE"/>
                </a:solidFill>
                <a:latin typeface="Prompt Medium" pitchFamily="34" charset="0"/>
                <a:ea typeface="Prompt Medium" pitchFamily="34" charset="-122"/>
                <a:cs typeface="Prompt Medium" pitchFamily="34" charset="-120"/>
              </a:rPr>
              <a:t>Insights from Data Analysis</a:t>
            </a:r>
            <a:endParaRPr lang="en-US" sz="3900" dirty="0"/>
          </a:p>
        </p:txBody>
      </p:sp>
      <p:sp>
        <p:nvSpPr>
          <p:cNvPr id="3" name="Text 1"/>
          <p:cNvSpPr/>
          <p:nvPr/>
        </p:nvSpPr>
        <p:spPr>
          <a:xfrm>
            <a:off x="789742" y="1970246"/>
            <a:ext cx="2585204" cy="313373"/>
          </a:xfrm>
          <a:prstGeom prst="rect">
            <a:avLst/>
          </a:prstGeom>
          <a:noFill/>
          <a:ln/>
        </p:spPr>
        <p:txBody>
          <a:bodyPr wrap="none" lIns="0" tIns="0" rIns="0" bIns="0" rtlCol="0" anchor="t"/>
          <a:lstStyle/>
          <a:p>
            <a:pPr marL="0" indent="0">
              <a:lnSpc>
                <a:spcPts val="2450"/>
              </a:lnSpc>
              <a:buNone/>
            </a:pPr>
            <a:r>
              <a:rPr lang="en-US" sz="1950" dirty="0">
                <a:solidFill>
                  <a:srgbClr val="C6BFEE"/>
                </a:solidFill>
                <a:latin typeface="Prompt Medium" pitchFamily="34" charset="0"/>
                <a:ea typeface="Prompt Medium" pitchFamily="34" charset="-122"/>
                <a:cs typeface="Prompt Medium" pitchFamily="34" charset="-120"/>
              </a:rPr>
              <a:t>Total Sales over Time</a:t>
            </a:r>
            <a:endParaRPr lang="en-US" sz="1950" dirty="0"/>
          </a:p>
        </p:txBody>
      </p:sp>
      <p:sp>
        <p:nvSpPr>
          <p:cNvPr id="4" name="Text 2"/>
          <p:cNvSpPr/>
          <p:nvPr/>
        </p:nvSpPr>
        <p:spPr>
          <a:xfrm>
            <a:off x="789742" y="2509242"/>
            <a:ext cx="6250186" cy="1443990"/>
          </a:xfrm>
          <a:prstGeom prst="rect">
            <a:avLst/>
          </a:prstGeom>
          <a:noFill/>
          <a:ln/>
        </p:spPr>
        <p:txBody>
          <a:bodyPr wrap="square" lIns="0" tIns="0" rIns="0" bIns="0" rtlCol="0" anchor="t"/>
          <a:lstStyle/>
          <a:p>
            <a:pPr marL="0" indent="0">
              <a:lnSpc>
                <a:spcPts val="2800"/>
              </a:lnSpc>
              <a:buNone/>
            </a:pPr>
            <a:r>
              <a:rPr lang="en-US" sz="1750" dirty="0">
                <a:solidFill>
                  <a:srgbClr val="DAD8E9"/>
                </a:solidFill>
                <a:latin typeface="Mukta Light" pitchFamily="34" charset="0"/>
                <a:ea typeface="Mukta Light" pitchFamily="34" charset="-122"/>
                <a:cs typeface="Mukta Light" pitchFamily="34" charset="-120"/>
              </a:rPr>
              <a:t>In 2020, sales started at 15 million dollars in January, peaked at 25 million dollars in April, and dipped to 10 million in June. From June to December, sales fluctuated between 10 million and 20 million dollars.</a:t>
            </a:r>
            <a:endParaRPr lang="en-US" sz="1750" dirty="0"/>
          </a:p>
        </p:txBody>
      </p:sp>
      <p:sp>
        <p:nvSpPr>
          <p:cNvPr id="5" name="Text 3"/>
          <p:cNvSpPr/>
          <p:nvPr/>
        </p:nvSpPr>
        <p:spPr>
          <a:xfrm>
            <a:off x="789742" y="4156234"/>
            <a:ext cx="6250186" cy="1804988"/>
          </a:xfrm>
          <a:prstGeom prst="rect">
            <a:avLst/>
          </a:prstGeom>
          <a:noFill/>
          <a:ln/>
        </p:spPr>
        <p:txBody>
          <a:bodyPr wrap="square" lIns="0" tIns="0" rIns="0" bIns="0" rtlCol="0" anchor="t"/>
          <a:lstStyle/>
          <a:p>
            <a:pPr marL="0" indent="0">
              <a:lnSpc>
                <a:spcPts val="2800"/>
              </a:lnSpc>
              <a:buNone/>
            </a:pPr>
            <a:r>
              <a:rPr lang="en-US" sz="1750" dirty="0">
                <a:solidFill>
                  <a:srgbClr val="DAD8E9"/>
                </a:solidFill>
                <a:latin typeface="Mukta Light" pitchFamily="34" charset="0"/>
                <a:ea typeface="Mukta Light" pitchFamily="34" charset="-122"/>
                <a:cs typeface="Mukta Light" pitchFamily="34" charset="-120"/>
              </a:rPr>
              <a:t>In early 2021, sales surged, peaking at 55 million dollars in January. The year experienced fluctuations, with notable peaks in June to August (both around 70 million) and a low in March at 40 million. Sales ended strongly in December 2021, reaching about 80 million dollars, highlighting significant growth trends throughout the year.</a:t>
            </a:r>
            <a:endParaRPr lang="en-US" sz="1750" dirty="0"/>
          </a:p>
        </p:txBody>
      </p:sp>
      <p:sp>
        <p:nvSpPr>
          <p:cNvPr id="6" name="Text 4"/>
          <p:cNvSpPr/>
          <p:nvPr/>
        </p:nvSpPr>
        <p:spPr>
          <a:xfrm>
            <a:off x="789742" y="6164223"/>
            <a:ext cx="6250186" cy="1082993"/>
          </a:xfrm>
          <a:prstGeom prst="rect">
            <a:avLst/>
          </a:prstGeom>
          <a:noFill/>
          <a:ln/>
        </p:spPr>
        <p:txBody>
          <a:bodyPr wrap="square" lIns="0" tIns="0" rIns="0" bIns="0" rtlCol="0" anchor="t"/>
          <a:lstStyle/>
          <a:p>
            <a:pPr marL="0" indent="0">
              <a:lnSpc>
                <a:spcPts val="2800"/>
              </a:lnSpc>
              <a:buNone/>
            </a:pPr>
            <a:r>
              <a:rPr lang="en-US" sz="1750" dirty="0">
                <a:solidFill>
                  <a:srgbClr val="DAD8E9"/>
                </a:solidFill>
                <a:latin typeface="Mukta Light" pitchFamily="34" charset="0"/>
                <a:ea typeface="Mukta Light" pitchFamily="34" charset="-122"/>
                <a:cs typeface="Mukta Light" pitchFamily="34" charset="-120"/>
              </a:rPr>
              <a:t>These insights indicate periods of growth and decline, highlighting significant trends such as the substantial increase in sales in early 2021 and the steady rise towards the end of the year.</a:t>
            </a:r>
            <a:endParaRPr lang="en-US" sz="1750" dirty="0"/>
          </a:p>
        </p:txBody>
      </p:sp>
      <p:pic>
        <p:nvPicPr>
          <p:cNvPr id="7" name="Image 0" descr="preencoded.png"/>
          <p:cNvPicPr>
            <a:picLocks noChangeAspect="1"/>
          </p:cNvPicPr>
          <p:nvPr/>
        </p:nvPicPr>
        <p:blipFill>
          <a:blip r:embed="rId3"/>
          <a:stretch>
            <a:fillRect/>
          </a:stretch>
        </p:blipFill>
        <p:spPr>
          <a:xfrm>
            <a:off x="7598092" y="3046690"/>
            <a:ext cx="6250186" cy="3101340"/>
          </a:xfrm>
          <a:prstGeom prst="rect">
            <a:avLst/>
          </a:prstGeom>
        </p:spPr>
      </p:pic>
      <p:pic>
        <p:nvPicPr>
          <p:cNvPr id="8" name="Picture 7">
            <a:extLst>
              <a:ext uri="{FF2B5EF4-FFF2-40B4-BE49-F238E27FC236}">
                <a16:creationId xmlns:a16="http://schemas.microsoft.com/office/drawing/2014/main" id="{B497BE95-1301-3204-C1C7-2292C82ABF94}"/>
              </a:ext>
            </a:extLst>
          </p:cNvPr>
          <p:cNvPicPr>
            <a:picLocks noChangeAspect="1"/>
          </p:cNvPicPr>
          <p:nvPr/>
        </p:nvPicPr>
        <p:blipFill>
          <a:blip r:embed="rId4"/>
          <a:stretch>
            <a:fillRect/>
          </a:stretch>
        </p:blipFill>
        <p:spPr>
          <a:xfrm>
            <a:off x="12811987" y="7769657"/>
            <a:ext cx="1759040" cy="41912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999774"/>
            <a:ext cx="4317325" cy="411480"/>
          </a:xfrm>
          <a:prstGeom prst="rect">
            <a:avLst/>
          </a:prstGeom>
          <a:noFill/>
          <a:ln/>
        </p:spPr>
        <p:txBody>
          <a:bodyPr wrap="none" lIns="0" tIns="0" rIns="0" bIns="0" rtlCol="0" anchor="t"/>
          <a:lstStyle/>
          <a:p>
            <a:pPr marL="0" indent="0">
              <a:lnSpc>
                <a:spcPts val="3200"/>
              </a:lnSpc>
              <a:buNone/>
            </a:pPr>
            <a:r>
              <a:rPr lang="en-US" sz="2550" dirty="0">
                <a:solidFill>
                  <a:srgbClr val="C6BFEE"/>
                </a:solidFill>
                <a:latin typeface="Prompt Medium" pitchFamily="34" charset="0"/>
                <a:ea typeface="Prompt Medium" pitchFamily="34" charset="-122"/>
                <a:cs typeface="Prompt Medium" pitchFamily="34" charset="-120"/>
              </a:rPr>
              <a:t>Sales by Product Category</a:t>
            </a:r>
            <a:endParaRPr lang="en-US" sz="2550" dirty="0"/>
          </a:p>
        </p:txBody>
      </p:sp>
      <p:sp>
        <p:nvSpPr>
          <p:cNvPr id="3" name="Text 1"/>
          <p:cNvSpPr/>
          <p:nvPr/>
        </p:nvSpPr>
        <p:spPr>
          <a:xfrm>
            <a:off x="864037" y="2775228"/>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Men's street footwear leads sales at 23.2%, while women's athletic footwear is the least popular at 11.8%. </a:t>
            </a:r>
            <a:endParaRPr lang="en-US" sz="1900" dirty="0"/>
          </a:p>
        </p:txBody>
      </p:sp>
      <p:sp>
        <p:nvSpPr>
          <p:cNvPr id="4" name="Text 2"/>
          <p:cNvSpPr/>
          <p:nvPr/>
        </p:nvSpPr>
        <p:spPr>
          <a:xfrm>
            <a:off x="864037" y="3651647"/>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Women's apparel holds a significant 19.9% share, making it the second most popular category. </a:t>
            </a:r>
            <a:endParaRPr lang="en-US" sz="1900" dirty="0"/>
          </a:p>
        </p:txBody>
      </p:sp>
      <p:sp>
        <p:nvSpPr>
          <p:cNvPr id="5" name="Text 3"/>
          <p:cNvSpPr/>
          <p:nvPr/>
        </p:nvSpPr>
        <p:spPr>
          <a:xfrm>
            <a:off x="864037" y="4528066"/>
            <a:ext cx="6150054"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Overall, the sales distribution is balanced, with footwear's importance evident as both men's and women's segments significantly contribute to total sales.</a:t>
            </a:r>
            <a:endParaRPr lang="en-US" sz="1900" dirty="0"/>
          </a:p>
        </p:txBody>
      </p:sp>
      <p:pic>
        <p:nvPicPr>
          <p:cNvPr id="6" name="Image 0" descr="preencoded.png"/>
          <p:cNvPicPr>
            <a:picLocks noChangeAspect="1"/>
          </p:cNvPicPr>
          <p:nvPr/>
        </p:nvPicPr>
        <p:blipFill>
          <a:blip r:embed="rId3"/>
          <a:stretch>
            <a:fillRect/>
          </a:stretch>
        </p:blipFill>
        <p:spPr>
          <a:xfrm>
            <a:off x="7623929" y="2966561"/>
            <a:ext cx="6150054" cy="2985611"/>
          </a:xfrm>
          <a:prstGeom prst="rect">
            <a:avLst/>
          </a:prstGeom>
        </p:spPr>
      </p:pic>
      <p:pic>
        <p:nvPicPr>
          <p:cNvPr id="7" name="Picture 6">
            <a:extLst>
              <a:ext uri="{FF2B5EF4-FFF2-40B4-BE49-F238E27FC236}">
                <a16:creationId xmlns:a16="http://schemas.microsoft.com/office/drawing/2014/main" id="{0B2A1FBD-42A3-4B09-6EFA-710F4EE3736A}"/>
              </a:ext>
            </a:extLst>
          </p:cNvPr>
          <p:cNvPicPr>
            <a:picLocks noChangeAspect="1"/>
          </p:cNvPicPr>
          <p:nvPr/>
        </p:nvPicPr>
        <p:blipFill>
          <a:blip r:embed="rId4"/>
          <a:stretch>
            <a:fillRect/>
          </a:stretch>
        </p:blipFill>
        <p:spPr>
          <a:xfrm>
            <a:off x="12811987" y="7769657"/>
            <a:ext cx="1759040" cy="4191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729" y="2665690"/>
            <a:ext cx="4868942" cy="2898100"/>
          </a:xfrm>
          <a:prstGeom prst="rect">
            <a:avLst/>
          </a:prstGeom>
        </p:spPr>
      </p:pic>
      <p:sp>
        <p:nvSpPr>
          <p:cNvPr id="4" name="Text 0"/>
          <p:cNvSpPr/>
          <p:nvPr/>
        </p:nvSpPr>
        <p:spPr>
          <a:xfrm>
            <a:off x="6350437" y="1350883"/>
            <a:ext cx="3562707" cy="411480"/>
          </a:xfrm>
          <a:prstGeom prst="rect">
            <a:avLst/>
          </a:prstGeom>
          <a:noFill/>
          <a:ln/>
        </p:spPr>
        <p:txBody>
          <a:bodyPr wrap="none" lIns="0" tIns="0" rIns="0" bIns="0" rtlCol="0" anchor="t"/>
          <a:lstStyle/>
          <a:p>
            <a:pPr marL="0" indent="0">
              <a:lnSpc>
                <a:spcPts val="3200"/>
              </a:lnSpc>
              <a:buNone/>
            </a:pPr>
            <a:r>
              <a:rPr lang="en-US" sz="2550" dirty="0">
                <a:solidFill>
                  <a:srgbClr val="C6BFEE"/>
                </a:solidFill>
                <a:latin typeface="Prompt Medium" pitchFamily="34" charset="0"/>
                <a:ea typeface="Prompt Medium" pitchFamily="34" charset="-122"/>
                <a:cs typeface="Prompt Medium" pitchFamily="34" charset="-120"/>
              </a:rPr>
              <a:t>Top 10 Cities by Profit</a:t>
            </a:r>
            <a:endParaRPr lang="en-US" sz="2550" dirty="0"/>
          </a:p>
        </p:txBody>
      </p:sp>
      <p:sp>
        <p:nvSpPr>
          <p:cNvPr id="5" name="Text 1"/>
          <p:cNvSpPr/>
          <p:nvPr/>
        </p:nvSpPr>
        <p:spPr>
          <a:xfrm>
            <a:off x="6350437" y="2040017"/>
            <a:ext cx="7415927"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Top Profitable Cities:</a:t>
            </a:r>
            <a:endParaRPr lang="en-US" sz="1900" dirty="0"/>
          </a:p>
        </p:txBody>
      </p:sp>
      <p:sp>
        <p:nvSpPr>
          <p:cNvPr id="6" name="Text 2"/>
          <p:cNvSpPr/>
          <p:nvPr/>
        </p:nvSpPr>
        <p:spPr>
          <a:xfrm>
            <a:off x="6350437" y="2712720"/>
            <a:ext cx="74159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Charleston: Leads with nearly 40 million in total sales.</a:t>
            </a:r>
            <a:endParaRPr lang="en-US" sz="1900" dirty="0"/>
          </a:p>
        </p:txBody>
      </p:sp>
      <p:sp>
        <p:nvSpPr>
          <p:cNvPr id="7" name="Text 3"/>
          <p:cNvSpPr/>
          <p:nvPr/>
        </p:nvSpPr>
        <p:spPr>
          <a:xfrm>
            <a:off x="6350437" y="3194090"/>
            <a:ext cx="74159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New York: Close behind, showcasing high profitability.</a:t>
            </a:r>
            <a:endParaRPr lang="en-US" sz="1900" dirty="0"/>
          </a:p>
        </p:txBody>
      </p:sp>
      <p:sp>
        <p:nvSpPr>
          <p:cNvPr id="8" name="Text 4"/>
          <p:cNvSpPr/>
          <p:nvPr/>
        </p:nvSpPr>
        <p:spPr>
          <a:xfrm>
            <a:off x="6350437" y="3675459"/>
            <a:ext cx="74159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San Francisco and Miami: Both report significant profits.</a:t>
            </a:r>
            <a:endParaRPr lang="en-US" sz="1900" dirty="0"/>
          </a:p>
        </p:txBody>
      </p:sp>
      <p:sp>
        <p:nvSpPr>
          <p:cNvPr id="9" name="Text 5"/>
          <p:cNvSpPr/>
          <p:nvPr/>
        </p:nvSpPr>
        <p:spPr>
          <a:xfrm>
            <a:off x="6350437" y="4348162"/>
            <a:ext cx="7415927"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Lowest Among Top 10:</a:t>
            </a:r>
            <a:endParaRPr lang="en-US" sz="1900" dirty="0"/>
          </a:p>
        </p:txBody>
      </p:sp>
      <p:sp>
        <p:nvSpPr>
          <p:cNvPr id="10" name="Text 6"/>
          <p:cNvSpPr/>
          <p:nvPr/>
        </p:nvSpPr>
        <p:spPr>
          <a:xfrm>
            <a:off x="6350437" y="5020866"/>
            <a:ext cx="74159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Albany: Ranks lowest with just above 20 million in sales.</a:t>
            </a:r>
            <a:endParaRPr lang="en-US" sz="1900" dirty="0"/>
          </a:p>
        </p:txBody>
      </p:sp>
      <p:sp>
        <p:nvSpPr>
          <p:cNvPr id="11" name="Text 7"/>
          <p:cNvSpPr/>
          <p:nvPr/>
        </p:nvSpPr>
        <p:spPr>
          <a:xfrm>
            <a:off x="6350437" y="5693569"/>
            <a:ext cx="7415927"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Business Strategy Implications: Identifying high-profit cities like Charleston and New York can guide decisions on market expansion and targeted marketing efforts.</a:t>
            </a:r>
            <a:endParaRPr lang="en-US" sz="1900" dirty="0"/>
          </a:p>
        </p:txBody>
      </p:sp>
      <p:pic>
        <p:nvPicPr>
          <p:cNvPr id="12" name="Picture 11">
            <a:extLst>
              <a:ext uri="{FF2B5EF4-FFF2-40B4-BE49-F238E27FC236}">
                <a16:creationId xmlns:a16="http://schemas.microsoft.com/office/drawing/2014/main" id="{ADA6D48A-A0DC-F617-1868-513567529AD1}"/>
              </a:ext>
            </a:extLst>
          </p:cNvPr>
          <p:cNvPicPr>
            <a:picLocks noChangeAspect="1"/>
          </p:cNvPicPr>
          <p:nvPr/>
        </p:nvPicPr>
        <p:blipFill>
          <a:blip r:embed="rId5"/>
          <a:stretch>
            <a:fillRect/>
          </a:stretch>
        </p:blipFill>
        <p:spPr>
          <a:xfrm>
            <a:off x="12811987" y="7769657"/>
            <a:ext cx="1759040" cy="4191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1403033"/>
            <a:ext cx="5960864" cy="411480"/>
          </a:xfrm>
          <a:prstGeom prst="rect">
            <a:avLst/>
          </a:prstGeom>
          <a:noFill/>
          <a:ln/>
        </p:spPr>
        <p:txBody>
          <a:bodyPr wrap="none" lIns="0" tIns="0" rIns="0" bIns="0" rtlCol="0" anchor="t"/>
          <a:lstStyle/>
          <a:p>
            <a:pPr marL="0" indent="0">
              <a:lnSpc>
                <a:spcPts val="3200"/>
              </a:lnSpc>
              <a:buNone/>
            </a:pPr>
            <a:r>
              <a:rPr lang="en-US" sz="2550" dirty="0">
                <a:solidFill>
                  <a:srgbClr val="C6BFEE"/>
                </a:solidFill>
                <a:latin typeface="Prompt Medium" pitchFamily="34" charset="0"/>
                <a:ea typeface="Prompt Medium" pitchFamily="34" charset="-122"/>
                <a:cs typeface="Prompt Medium" pitchFamily="34" charset="-120"/>
              </a:rPr>
              <a:t>Sales Method Comparison Over Time</a:t>
            </a:r>
            <a:endParaRPr lang="en-US" sz="2550" dirty="0"/>
          </a:p>
        </p:txBody>
      </p:sp>
      <p:sp>
        <p:nvSpPr>
          <p:cNvPr id="3" name="Text 1"/>
          <p:cNvSpPr/>
          <p:nvPr/>
        </p:nvSpPr>
        <p:spPr>
          <a:xfrm>
            <a:off x="864037" y="2061329"/>
            <a:ext cx="6150054"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Sales trends show a significant increase, especially from early 2021.</a:t>
            </a:r>
            <a:endParaRPr lang="en-US" sz="1900" dirty="0"/>
          </a:p>
        </p:txBody>
      </p:sp>
      <p:sp>
        <p:nvSpPr>
          <p:cNvPr id="4" name="Text 2"/>
          <p:cNvSpPr/>
          <p:nvPr/>
        </p:nvSpPr>
        <p:spPr>
          <a:xfrm>
            <a:off x="864037" y="3073598"/>
            <a:ext cx="6150054"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In-store sales (blue bars) have remained steady, while online sales (orange) started small but gradually rose from mid-2020. Outlet sales (green) significantly contributed to total sales, particularly in the latter half of the period.</a:t>
            </a:r>
            <a:endParaRPr lang="en-US" sz="1900" dirty="0"/>
          </a:p>
        </p:txBody>
      </p:sp>
      <p:sp>
        <p:nvSpPr>
          <p:cNvPr id="5" name="Text 3"/>
          <p:cNvSpPr/>
          <p:nvPr/>
        </p:nvSpPr>
        <p:spPr>
          <a:xfrm>
            <a:off x="864037" y="4875967"/>
            <a:ext cx="6150054" cy="1975247"/>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There were notable sales peaks in April 2020, January 2021, and July 2021, likely driven by seasonal factors or promotions. The rise in online sales correlates with the COVID-19 pandemic, which shifted consumer </a:t>
            </a:r>
            <a:r>
              <a:rPr lang="en-US" sz="1900" dirty="0" err="1">
                <a:solidFill>
                  <a:srgbClr val="DAD8E9"/>
                </a:solidFill>
                <a:latin typeface="Mukta Light" pitchFamily="34" charset="0"/>
                <a:ea typeface="Mukta Light" pitchFamily="34" charset="-122"/>
                <a:cs typeface="Mukta Light" pitchFamily="34" charset="-120"/>
              </a:rPr>
              <a:t>behaviour</a:t>
            </a:r>
            <a:r>
              <a:rPr lang="en-US" sz="1900" dirty="0">
                <a:solidFill>
                  <a:srgbClr val="DAD8E9"/>
                </a:solidFill>
                <a:latin typeface="Mukta Light" pitchFamily="34" charset="0"/>
                <a:ea typeface="Mukta Light" pitchFamily="34" charset="-122"/>
                <a:cs typeface="Mukta Light" pitchFamily="34" charset="-120"/>
              </a:rPr>
              <a:t> toward digital shopping.</a:t>
            </a:r>
            <a:endParaRPr lang="en-US" sz="1900" dirty="0"/>
          </a:p>
        </p:txBody>
      </p:sp>
      <p:pic>
        <p:nvPicPr>
          <p:cNvPr id="6" name="Image 0" descr="preencoded.png"/>
          <p:cNvPicPr>
            <a:picLocks noChangeAspect="1"/>
          </p:cNvPicPr>
          <p:nvPr/>
        </p:nvPicPr>
        <p:blipFill>
          <a:blip r:embed="rId3"/>
          <a:stretch>
            <a:fillRect/>
          </a:stretch>
        </p:blipFill>
        <p:spPr>
          <a:xfrm>
            <a:off x="7714059" y="2633424"/>
            <a:ext cx="5969675" cy="2962632"/>
          </a:xfrm>
          <a:prstGeom prst="rect">
            <a:avLst/>
          </a:prstGeom>
        </p:spPr>
      </p:pic>
      <p:pic>
        <p:nvPicPr>
          <p:cNvPr id="7" name="Picture 6">
            <a:extLst>
              <a:ext uri="{FF2B5EF4-FFF2-40B4-BE49-F238E27FC236}">
                <a16:creationId xmlns:a16="http://schemas.microsoft.com/office/drawing/2014/main" id="{C4D7557B-7BC9-E637-A724-33466556A721}"/>
              </a:ext>
            </a:extLst>
          </p:cNvPr>
          <p:cNvPicPr>
            <a:picLocks noChangeAspect="1"/>
          </p:cNvPicPr>
          <p:nvPr/>
        </p:nvPicPr>
        <p:blipFill>
          <a:blip r:embed="rId4"/>
          <a:stretch>
            <a:fillRect/>
          </a:stretch>
        </p:blipFill>
        <p:spPr>
          <a:xfrm>
            <a:off x="12811987" y="7769657"/>
            <a:ext cx="1759040" cy="41912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1224</Words>
  <Application>Microsoft Office PowerPoint</Application>
  <PresentationFormat>Custom</PresentationFormat>
  <Paragraphs>101</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Mukta Light</vt:lpstr>
      <vt:lpstr>Prompt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Sai Anudeep J</cp:lastModifiedBy>
  <cp:revision>4</cp:revision>
  <dcterms:created xsi:type="dcterms:W3CDTF">2024-11-25T03:08:12Z</dcterms:created>
  <dcterms:modified xsi:type="dcterms:W3CDTF">2024-11-25T16:17:59Z</dcterms:modified>
</cp:coreProperties>
</file>